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688" r:id="rId3"/>
    <p:sldId id="646" r:id="rId4"/>
    <p:sldId id="703" r:id="rId5"/>
    <p:sldId id="647" r:id="rId6"/>
    <p:sldId id="648" r:id="rId7"/>
    <p:sldId id="699" r:id="rId8"/>
    <p:sldId id="584" r:id="rId9"/>
    <p:sldId id="695" r:id="rId10"/>
    <p:sldId id="657" r:id="rId11"/>
    <p:sldId id="700" r:id="rId12"/>
    <p:sldId id="701" r:id="rId13"/>
    <p:sldId id="475" r:id="rId14"/>
    <p:sldId id="712" r:id="rId15"/>
    <p:sldId id="689" r:id="rId16"/>
    <p:sldId id="709" r:id="rId17"/>
    <p:sldId id="717" r:id="rId18"/>
    <p:sldId id="697" r:id="rId19"/>
    <p:sldId id="713" r:id="rId20"/>
    <p:sldId id="691" r:id="rId21"/>
    <p:sldId id="692" r:id="rId22"/>
    <p:sldId id="693" r:id="rId23"/>
    <p:sldId id="661" r:id="rId24"/>
    <p:sldId id="680" r:id="rId25"/>
    <p:sldId id="663" r:id="rId26"/>
    <p:sldId id="626" r:id="rId27"/>
    <p:sldId id="655" r:id="rId28"/>
    <p:sldId id="617" r:id="rId29"/>
    <p:sldId id="714" r:id="rId30"/>
    <p:sldId id="715" r:id="rId31"/>
    <p:sldId id="708" r:id="rId32"/>
    <p:sldId id="667" r:id="rId33"/>
    <p:sldId id="668" r:id="rId34"/>
    <p:sldId id="698" r:id="rId35"/>
    <p:sldId id="672"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KjEHdL95SUnDf8lWL2cCA==" hashData="S5rc8pNYtAveQe7USolOIX1jsgIt9VfRybL3yFlwda63dXLYvpuy8WN8a3Mkkv4U1Ox1NlBDgik5oREeytfEi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E71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7" autoAdjust="0"/>
    <p:restoredTop sz="95000"/>
  </p:normalViewPr>
  <p:slideViewPr>
    <p:cSldViewPr snapToGrid="0">
      <p:cViewPr varScale="1">
        <p:scale>
          <a:sx n="116" d="100"/>
          <a:sy n="116" d="100"/>
        </p:scale>
        <p:origin x="20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45F8C-A3E0-4B11-A9A7-C039C4674B4B}" type="datetimeFigureOut">
              <a:rPr lang="nb-NO" smtClean="0"/>
              <a:t>20.03.2024</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DEDF2-1587-4E4F-BE75-1CF487428972}" type="slidenum">
              <a:rPr lang="nb-NO" smtClean="0"/>
              <a:t>‹#›</a:t>
            </a:fld>
            <a:endParaRPr lang="nb-NO" dirty="0"/>
          </a:p>
        </p:txBody>
      </p:sp>
    </p:spTree>
    <p:extLst>
      <p:ext uri="{BB962C8B-B14F-4D97-AF65-F5344CB8AC3E}">
        <p14:creationId xmlns:p14="http://schemas.microsoft.com/office/powerpoint/2010/main" val="116168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4A90B8-FBE0-16CE-4F4B-1723A442A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AD8F5F50-5B41-FA9F-4296-1F54BF9E13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dirty="0">
                <a:ea typeface="Calibri" panose="020F0502020204030204" pitchFamily="34" charset="0"/>
                <a:cs typeface="Times New Roman" panose="02020603050405020304" pitchFamily="18" charset="0"/>
              </a:rPr>
              <a:t>Welcome to the Global NFT Group or GNG as we like to call it…. Community presentation</a:t>
            </a:r>
          </a:p>
          <a:p>
            <a:r>
              <a:rPr lang="en-GB" altLang="nb-NO" dirty="0">
                <a:ea typeface="Calibri" panose="020F0502020204030204" pitchFamily="34" charset="0"/>
                <a:cs typeface="Times New Roman" panose="02020603050405020304" pitchFamily="18" charset="0"/>
              </a:rPr>
              <a:t> </a:t>
            </a:r>
          </a:p>
          <a:p>
            <a:r>
              <a:rPr lang="en-GB" altLang="nb-NO" dirty="0">
                <a:ea typeface="Calibri" panose="020F0502020204030204" pitchFamily="34" charset="0"/>
                <a:cs typeface="Times New Roman" panose="02020603050405020304" pitchFamily="18" charset="0"/>
              </a:rPr>
              <a:t> </a:t>
            </a:r>
          </a:p>
          <a:p>
            <a:endParaRPr lang="nb-NO" altLang="nb-NO" dirty="0">
              <a:ea typeface="Calibri" panose="020F0502020204030204" pitchFamily="34" charset="0"/>
              <a:cs typeface="Times New Roman" panose="02020603050405020304" pitchFamily="18" charset="0"/>
            </a:endParaRPr>
          </a:p>
        </p:txBody>
      </p:sp>
      <p:sp>
        <p:nvSpPr>
          <p:cNvPr id="27651" name="Slide Number Placeholder 3">
            <a:extLst>
              <a:ext uri="{FF2B5EF4-FFF2-40B4-BE49-F238E27FC236}">
                <a16:creationId xmlns:a16="http://schemas.microsoft.com/office/drawing/2014/main" id="{60DC3CD7-0A24-B4FC-BCA6-720BDD3F79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627F96-DB80-7B4A-8953-FBE234C99DC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ssholder for lysbilde 1">
            <a:extLst>
              <a:ext uri="{FF2B5EF4-FFF2-40B4-BE49-F238E27FC236}">
                <a16:creationId xmlns:a16="http://schemas.microsoft.com/office/drawing/2014/main" id="{DCB69BEF-8EA3-637D-5837-ABB13E248D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Plassholder for notater 2">
            <a:extLst>
              <a:ext uri="{FF2B5EF4-FFF2-40B4-BE49-F238E27FC236}">
                <a16:creationId xmlns:a16="http://schemas.microsoft.com/office/drawing/2014/main" id="{C56DF6C3-E3FE-9E1E-027A-169D98660B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en-US" b="1" dirty="0"/>
              <a:t>With Our Brand Building NFTs, we want you to collect them all,………… and to secure the maximum number of gifted PNGVN tokens at the lowest price, before listing!</a:t>
            </a:r>
          </a:p>
          <a:p>
            <a:endParaRPr lang="en-GB" altLang="en-US" dirty="0"/>
          </a:p>
          <a:p>
            <a:r>
              <a:rPr lang="nb-NO" altLang="en-US" dirty="0"/>
              <a:t>Our single NFT’s start from 250 dollars up to two thousad dollars.</a:t>
            </a:r>
          </a:p>
          <a:p>
            <a:r>
              <a:rPr lang="en-GB" altLang="en-US" dirty="0"/>
              <a:t> </a:t>
            </a:r>
            <a:endParaRPr lang="nb-NO" altLang="en-US" dirty="0"/>
          </a:p>
          <a:p>
            <a:r>
              <a:rPr lang="nb-NO" altLang="en-US" dirty="0"/>
              <a:t>Click</a:t>
            </a:r>
            <a:endParaRPr lang="en-GB" altLang="en-US" dirty="0"/>
          </a:p>
          <a:p>
            <a:r>
              <a:rPr lang="nb-NO" altLang="en-US" dirty="0"/>
              <a:t>The green hat NFT is 250$, you recieve an exclusive limited edition nft, 5 levels in community rewards and 250$ worth of gifted PNGVN tokens.</a:t>
            </a:r>
          </a:p>
          <a:p>
            <a:endParaRPr lang="nb-NO" altLang="en-US" dirty="0"/>
          </a:p>
          <a:p>
            <a:r>
              <a:rPr lang="nb-NO" altLang="en-US" dirty="0"/>
              <a:t>Click</a:t>
            </a:r>
            <a:endParaRPr lang="en-GB" altLang="en-US" dirty="0"/>
          </a:p>
          <a:p>
            <a:r>
              <a:rPr lang="nb-NO" altLang="en-US" dirty="0"/>
              <a:t>The blue hat NFT is 500$ with an exclusive limited edition nft, 6 levels in community rewards and 500$ worth of gifted PNGVN tokens.</a:t>
            </a:r>
          </a:p>
          <a:p>
            <a:endParaRPr lang="nb-NO" altLang="en-US" dirty="0"/>
          </a:p>
          <a:p>
            <a:r>
              <a:rPr lang="nb-NO" altLang="en-US" dirty="0"/>
              <a:t>Click</a:t>
            </a:r>
            <a:endParaRPr lang="en-GB" altLang="en-US" dirty="0"/>
          </a:p>
          <a:p>
            <a:r>
              <a:rPr lang="nb-NO" altLang="en-US" dirty="0"/>
              <a:t>We then have the sliver hat NFT at 1000$ with an exclusive limited edition nft, 7 levels in community rewards and 1000$ worth of gifted PNGVN tokens </a:t>
            </a:r>
            <a:endParaRPr lang="en-GB" altLang="en-US" dirty="0"/>
          </a:p>
          <a:p>
            <a:r>
              <a:rPr lang="nb-NO" altLang="en-US" dirty="0"/>
              <a:t>and finally…………</a:t>
            </a:r>
          </a:p>
          <a:p>
            <a:endParaRPr lang="nb-NO" altLang="en-US" dirty="0"/>
          </a:p>
          <a:p>
            <a:r>
              <a:rPr lang="nb-NO" altLang="en-US" dirty="0"/>
              <a:t>Click</a:t>
            </a:r>
            <a:endParaRPr lang="en-GB" altLang="en-US" dirty="0"/>
          </a:p>
          <a:p>
            <a:r>
              <a:rPr lang="nb-NO" altLang="en-US" dirty="0"/>
              <a:t>Our Gold hat NFT at 2000$, with an exclusive limited edition nft, the maximum 8 levels in community rewards and 2,000$ worth of gifted PNGVN tokens.</a:t>
            </a:r>
            <a:endParaRPr lang="en-GB" altLang="en-US" dirty="0"/>
          </a:p>
          <a:p>
            <a:r>
              <a:rPr lang="en-GB" altLang="en-US" dirty="0"/>
              <a:t> </a:t>
            </a:r>
          </a:p>
          <a:p>
            <a:r>
              <a:rPr lang="nb-NO" altLang="en-US" dirty="0"/>
              <a:t>The number of gifted tokens distrubuted decreases as the community grows, as we have a fixed number of tokens that will be distributed to the community through the sale of our brand building NFT’s.</a:t>
            </a:r>
            <a:endParaRPr lang="en-GB" altLang="en-US" dirty="0"/>
          </a:p>
          <a:p>
            <a:r>
              <a:rPr lang="nb-NO" altLang="en-US" dirty="0"/>
              <a:t> </a:t>
            </a:r>
            <a:endParaRPr lang="en-GB" altLang="en-US" dirty="0"/>
          </a:p>
          <a:p>
            <a:r>
              <a:rPr lang="nb-NO" altLang="en-US" dirty="0"/>
              <a:t>Our product line is exclusive, exciting and affordable and the only product in the NFT space that opens you up to multiple earning opportunities.</a:t>
            </a:r>
            <a:endParaRPr lang="en-GB" altLang="en-US" dirty="0"/>
          </a:p>
          <a:p>
            <a:endParaRPr lang="nb-NO" altLang="nb-NO" dirty="0"/>
          </a:p>
        </p:txBody>
      </p:sp>
      <p:sp>
        <p:nvSpPr>
          <p:cNvPr id="37891" name="Plassholder for lysbildenummer 3">
            <a:extLst>
              <a:ext uri="{FF2B5EF4-FFF2-40B4-BE49-F238E27FC236}">
                <a16:creationId xmlns:a16="http://schemas.microsoft.com/office/drawing/2014/main" id="{1CC99157-9AE2-5058-3168-3E6C1D7690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02C6F4-48A2-1E48-8B1A-BD9292F6121A}" type="slidenum">
              <a:rPr kumimoji="0" lang="nb-NO"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b-NO"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112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And if you like what you see so far, and see the opportunities that are availalble, you can collect our NFTs in bundles and build your community on bundles for the best possible results, available only on registration.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The Green (perfect starter) bundle, for $400 gives you 3 NFTs in our collection, opens up all 8 community reward levels and an extra 5% gifted tokens.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The Blue (Growth) bundle, for $900 gives you 4 NFTs in our collection, opens all 8 community reward levels and an extra 10% gifted tokens.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The Silver (Leader) bundle, for $1,900 gives you 5 NFTs in our collection, opens all 8 community reward levels and an extra 15% gifted tokens. 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The Gold(Entrepreneur) bundle for $3,900 gives you all 6 NFTs in our collection, unlocks all 8 community reward levels with an amazing 20% extra gifted tokens.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kern="1200" dirty="0">
                <a:solidFill>
                  <a:schemeClr val="tx1"/>
                </a:solidFill>
                <a:effectLst/>
                <a:latin typeface="+mn-lt"/>
                <a:ea typeface="+mn-ea"/>
                <a:cs typeface="+mn-cs"/>
              </a:rPr>
              <a:t>The bundles give more value and the one time opportunity on registration to be gifted extra PNGVN tokens BACK TO YOU!</a:t>
            </a:r>
            <a:endParaRPr lang="en-GB" sz="1200" kern="1200" dirty="0">
              <a:solidFill>
                <a:schemeClr val="tx1"/>
              </a:solidFill>
              <a:effectLst/>
              <a:latin typeface="+mn-lt"/>
              <a:ea typeface="+mn-ea"/>
              <a:cs typeface="+mn-cs"/>
            </a:endParaRP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929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ssholder for lysbilde 1">
            <a:extLst>
              <a:ext uri="{FF2B5EF4-FFF2-40B4-BE49-F238E27FC236}">
                <a16:creationId xmlns:a16="http://schemas.microsoft.com/office/drawing/2014/main" id="{DCB69BEF-8EA3-637D-5837-ABB13E248D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Plassholder for notater 2">
            <a:extLst>
              <a:ext uri="{FF2B5EF4-FFF2-40B4-BE49-F238E27FC236}">
                <a16:creationId xmlns:a16="http://schemas.microsoft.com/office/drawing/2014/main" id="{C56DF6C3-E3FE-9E1E-027A-169D98660B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t>With you buy any bundle you receive 2 bonus NFTs from our collection.</a:t>
            </a:r>
          </a:p>
        </p:txBody>
      </p:sp>
      <p:sp>
        <p:nvSpPr>
          <p:cNvPr id="37891" name="Plassholder for lysbildenummer 3">
            <a:extLst>
              <a:ext uri="{FF2B5EF4-FFF2-40B4-BE49-F238E27FC236}">
                <a16:creationId xmlns:a16="http://schemas.microsoft.com/office/drawing/2014/main" id="{1CC99157-9AE2-5058-3168-3E6C1D7690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02C6F4-48A2-1E48-8B1A-BD9292F6121A}" type="slidenum">
              <a:rPr kumimoji="0" lang="nb-NO"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b-NO"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Also, you have the option to purchase our monthly upgrade NFT for better ways of working.</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With our monthly upgrade NFT you receive a brand building NFT, 8 levels in community rewards and gifted PNGVN tokens for the whole amount.</a:t>
            </a: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This means that you are able to earn reoccurring commissions every 30 days, making the GNG business opportunity sustainable for the long run, so you will not need to look for any other opportunity to earn money from, in the future.</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79995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Because for us as a company, It’s all in the numbers and the numbers are in YOUR favour.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only have 100% at our disposal</a:t>
            </a:r>
          </a:p>
          <a:p>
            <a:r>
              <a:rPr lang="en-GB" sz="1200" kern="1200" dirty="0">
                <a:solidFill>
                  <a:schemeClr val="tx1"/>
                </a:solidFill>
                <a:effectLst/>
                <a:latin typeface="+mn-lt"/>
                <a:ea typeface="+mn-ea"/>
                <a:cs typeface="+mn-cs"/>
              </a:rPr>
              <a:t>READ SLIDE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50% is paid out in community rewards</a:t>
            </a:r>
          </a:p>
          <a:p>
            <a:r>
              <a:rPr lang="en-GB" sz="1200" kern="1200" dirty="0">
                <a:solidFill>
                  <a:schemeClr val="tx1"/>
                </a:solidFill>
                <a:effectLst/>
                <a:latin typeface="+mn-lt"/>
                <a:ea typeface="+mn-ea"/>
                <a:cs typeface="+mn-cs"/>
              </a:rPr>
              <a:t>25% is invested in the rising market through our index</a:t>
            </a:r>
          </a:p>
          <a:p>
            <a:r>
              <a:rPr lang="en-GB" sz="1200" kern="1200" dirty="0">
                <a:solidFill>
                  <a:schemeClr val="tx1"/>
                </a:solidFill>
                <a:effectLst/>
                <a:latin typeface="+mn-lt"/>
                <a:ea typeface="+mn-ea"/>
                <a:cs typeface="+mn-cs"/>
              </a:rPr>
              <a:t>20% is set aside for dividends every quarter after listing the PNGVN token</a:t>
            </a:r>
          </a:p>
          <a:p>
            <a:r>
              <a:rPr lang="en-GB" sz="1200" kern="1200" dirty="0">
                <a:solidFill>
                  <a:schemeClr val="tx1"/>
                </a:solidFill>
                <a:effectLst/>
                <a:latin typeface="+mn-lt"/>
                <a:ea typeface="+mn-ea"/>
                <a:cs typeface="+mn-cs"/>
              </a:rPr>
              <a:t>And 5% goes to the company to cover running costs.</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6326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dirty="0">
                <a:ea typeface="Calibri" panose="020F0502020204030204" pitchFamily="34" charset="0"/>
                <a:cs typeface="Times New Roman" panose="02020603050405020304" pitchFamily="18" charset="0"/>
              </a:rPr>
              <a:t>50% of the total revenue from the sale of our brand building NFTs goes back to the community as community rewards. Making our community rewards the most fair and rewarding bonus plan.</a:t>
            </a:r>
          </a:p>
          <a:p>
            <a:r>
              <a:rPr lang="en-GB" sz="1200" kern="1200" dirty="0">
                <a:solidFill>
                  <a:schemeClr val="tx1"/>
                </a:solidFill>
                <a:effectLst/>
                <a:latin typeface="+mn-lt"/>
                <a:ea typeface="+mn-ea"/>
                <a:cs typeface="Times New Roman" panose="02020603050405020304" pitchFamily="18" charset="0"/>
              </a:rPr>
              <a:t>Read Slide</a:t>
            </a:r>
            <a:endParaRPr lang="en-GB" sz="1200" kern="1200" dirty="0">
              <a:solidFill>
                <a:schemeClr val="tx1"/>
              </a:solidFill>
              <a:effectLst/>
              <a:latin typeface="+mn-lt"/>
              <a:ea typeface="+mn-ea"/>
              <a:cs typeface="+mn-cs"/>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4994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a:ea typeface="Calibri" panose="020F0502020204030204" pitchFamily="34" charset="0"/>
                <a:cs typeface="Times New Roman" panose="02020603050405020304" pitchFamily="18" charset="0"/>
              </a:rPr>
              <a:t>For those who are interested to be leaders and go above and beyond to help others to earn and build strong teams and a functional community we have two ranks or leader recognition rewards.</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The first is Royal Penguin, in order to qualify you need to be an active member</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Click</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Have a minimum of 30 people in your matrix that is 4 full levels</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And a minimum of $10,000 in monthly Turnover in your total community </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Click and when you achieve this you will be </a:t>
            </a:r>
            <a:r>
              <a:rPr lang="en-US" altLang="nb-NO" err="1">
                <a:ea typeface="Calibri" panose="020F0502020204030204" pitchFamily="34" charset="0"/>
                <a:cs typeface="Times New Roman" panose="02020603050405020304" pitchFamily="18" charset="0"/>
              </a:rPr>
              <a:t>recognised</a:t>
            </a:r>
            <a:r>
              <a:rPr lang="en-US" altLang="nb-NO">
                <a:ea typeface="Calibri" panose="020F0502020204030204" pitchFamily="34" charset="0"/>
                <a:cs typeface="Times New Roman" panose="02020603050405020304" pitchFamily="18" charset="0"/>
              </a:rPr>
              <a:t> as a Royal Penguin and be eligible for 6% in rewards of the total community turnover.</a:t>
            </a:r>
          </a:p>
          <a:p>
            <a:endParaRPr lang="en-US" altLang="nb-NO">
              <a:ea typeface="Calibri" panose="020F0502020204030204" pitchFamily="34" charset="0"/>
              <a:cs typeface="Times New Roman" panose="02020603050405020304" pitchFamily="18" charset="0"/>
            </a:endParaRPr>
          </a:p>
          <a:p>
            <a:r>
              <a:rPr lang="en-US" altLang="nb-NO">
                <a:ea typeface="Calibri" panose="020F0502020204030204" pitchFamily="34" charset="0"/>
                <a:cs typeface="Times New Roman" panose="02020603050405020304" pitchFamily="18" charset="0"/>
              </a:rPr>
              <a:t>This will be a massive payout on top of the community building rewards down to 4 levels.</a:t>
            </a: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44049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ssholder for lysbilde 1">
            <a:extLst>
              <a:ext uri="{FF2B5EF4-FFF2-40B4-BE49-F238E27FC236}">
                <a16:creationId xmlns:a16="http://schemas.microsoft.com/office/drawing/2014/main" id="{F647BCE1-2347-2C05-ED89-8770A774B1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Plassholder for notater 2">
            <a:extLst>
              <a:ext uri="{FF2B5EF4-FFF2-40B4-BE49-F238E27FC236}">
                <a16:creationId xmlns:a16="http://schemas.microsoft.com/office/drawing/2014/main" id="{EE79CA3E-9860-80FC-86E3-06CA8C3C1E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b="1" dirty="0"/>
              <a:t>The best </a:t>
            </a:r>
            <a:r>
              <a:rPr lang="nb-NO" altLang="nb-NO" b="1" dirty="0" err="1"/>
              <a:t>way</a:t>
            </a:r>
            <a:r>
              <a:rPr lang="nb-NO" altLang="nb-NO" b="1" dirty="0"/>
              <a:t> to </a:t>
            </a:r>
            <a:r>
              <a:rPr lang="nb-NO" altLang="nb-NO" b="1" dirty="0" err="1"/>
              <a:t>get</a:t>
            </a:r>
            <a:r>
              <a:rPr lang="nb-NO" altLang="nb-NO" b="1" dirty="0"/>
              <a:t> </a:t>
            </a:r>
            <a:r>
              <a:rPr lang="nb-NO" altLang="nb-NO" b="1" dirty="0" err="1"/>
              <a:t>off</a:t>
            </a:r>
            <a:r>
              <a:rPr lang="nb-NO" altLang="nb-NO" b="1" dirty="0"/>
              <a:t> to a flying start and </a:t>
            </a:r>
            <a:r>
              <a:rPr lang="nb-NO" altLang="nb-NO" b="1" dirty="0" err="1"/>
              <a:t>see</a:t>
            </a:r>
            <a:r>
              <a:rPr lang="nb-NO" altLang="nb-NO" b="1" dirty="0"/>
              <a:t> </a:t>
            </a:r>
            <a:r>
              <a:rPr lang="nb-NO" altLang="nb-NO" b="1" dirty="0" err="1"/>
              <a:t>fantastic</a:t>
            </a:r>
            <a:r>
              <a:rPr lang="nb-NO" altLang="nb-NO" b="1" dirty="0"/>
              <a:t> </a:t>
            </a:r>
            <a:r>
              <a:rPr lang="nb-NO" altLang="nb-NO" b="1" dirty="0" err="1"/>
              <a:t>rewards</a:t>
            </a:r>
            <a:r>
              <a:rPr lang="nb-NO" altLang="nb-NO" b="1" dirty="0"/>
              <a:t> in a </a:t>
            </a:r>
            <a:r>
              <a:rPr lang="nb-NO" altLang="nb-NO" b="1" dirty="0" err="1"/>
              <a:t>short</a:t>
            </a:r>
            <a:r>
              <a:rPr lang="nb-NO" altLang="nb-NO" b="1" dirty="0"/>
              <a:t> </a:t>
            </a:r>
            <a:r>
              <a:rPr lang="nb-NO" altLang="nb-NO" b="1" dirty="0" err="1"/>
              <a:t>space</a:t>
            </a:r>
            <a:r>
              <a:rPr lang="nb-NO" altLang="nb-NO" b="1" dirty="0"/>
              <a:t> </a:t>
            </a:r>
            <a:r>
              <a:rPr lang="nb-NO" altLang="nb-NO" b="1" dirty="0" err="1"/>
              <a:t>of</a:t>
            </a:r>
            <a:r>
              <a:rPr lang="nb-NO" altLang="nb-NO" b="1" dirty="0"/>
              <a:t> time is to </a:t>
            </a:r>
            <a:r>
              <a:rPr lang="nb-NO" altLang="nb-NO" b="1" dirty="0" err="1"/>
              <a:t>buy</a:t>
            </a:r>
            <a:r>
              <a:rPr lang="nb-NO" altLang="nb-NO" b="1" dirty="0"/>
              <a:t> a bundle and </a:t>
            </a:r>
            <a:r>
              <a:rPr lang="nb-NO" altLang="nb-NO" b="1" dirty="0" err="1"/>
              <a:t>invite</a:t>
            </a:r>
            <a:r>
              <a:rPr lang="nb-NO" altLang="nb-NO" b="1" dirty="0"/>
              <a:t> 2 </a:t>
            </a:r>
            <a:r>
              <a:rPr lang="nb-NO" altLang="nb-NO" b="1" dirty="0" err="1"/>
              <a:t>friends</a:t>
            </a:r>
            <a:r>
              <a:rPr lang="nb-NO" altLang="nb-NO" b="1" dirty="0"/>
              <a:t> in </a:t>
            </a:r>
            <a:r>
              <a:rPr lang="nb-NO" altLang="nb-NO" b="1" dirty="0" err="1"/>
              <a:t>immediately</a:t>
            </a:r>
            <a:r>
              <a:rPr lang="nb-NO" altLang="nb-NO" b="1" dirty="0"/>
              <a:t>.  This </a:t>
            </a:r>
            <a:r>
              <a:rPr lang="nb-NO" altLang="nb-NO" b="1" dirty="0" err="1"/>
              <a:t>will</a:t>
            </a:r>
            <a:r>
              <a:rPr lang="nb-NO" altLang="nb-NO" b="1" dirty="0"/>
              <a:t> be </a:t>
            </a:r>
            <a:r>
              <a:rPr lang="nb-NO" altLang="nb-NO" b="1" dirty="0" err="1"/>
              <a:t>the</a:t>
            </a:r>
            <a:r>
              <a:rPr lang="nb-NO" altLang="nb-NO" b="1" dirty="0"/>
              <a:t> </a:t>
            </a:r>
            <a:r>
              <a:rPr lang="nb-NO" altLang="nb-NO" b="1" dirty="0" err="1"/>
              <a:t>easiest</a:t>
            </a:r>
            <a:r>
              <a:rPr lang="nb-NO" altLang="nb-NO" b="1" dirty="0"/>
              <a:t> </a:t>
            </a:r>
            <a:r>
              <a:rPr lang="nb-NO" altLang="nb-NO" b="1" dirty="0" err="1"/>
              <a:t>way</a:t>
            </a:r>
            <a:r>
              <a:rPr lang="nb-NO" altLang="nb-NO" b="1" dirty="0"/>
              <a:t> to </a:t>
            </a:r>
            <a:r>
              <a:rPr lang="nb-NO" altLang="nb-NO" b="1" dirty="0" err="1"/>
              <a:t>earn</a:t>
            </a:r>
            <a:r>
              <a:rPr lang="nb-NO" altLang="nb-NO" b="1" dirty="0"/>
              <a:t> and be </a:t>
            </a:r>
            <a:r>
              <a:rPr lang="nb-NO" altLang="nb-NO" b="1" dirty="0" err="1"/>
              <a:t>active</a:t>
            </a:r>
            <a:r>
              <a:rPr lang="nb-NO" altLang="nb-NO" b="1" dirty="0"/>
              <a:t> in </a:t>
            </a:r>
            <a:r>
              <a:rPr lang="nb-NO" altLang="nb-NO" b="1" dirty="0" err="1"/>
              <a:t>the</a:t>
            </a:r>
            <a:r>
              <a:rPr lang="nb-NO" altLang="nb-NO" b="1" dirty="0"/>
              <a:t> system and </a:t>
            </a:r>
            <a:r>
              <a:rPr lang="nb-NO" altLang="nb-NO" b="1" dirty="0" err="1"/>
              <a:t>then</a:t>
            </a:r>
            <a:r>
              <a:rPr lang="nb-NO" altLang="nb-NO" b="1" dirty="0"/>
              <a:t> </a:t>
            </a:r>
            <a:r>
              <a:rPr lang="nb-NO" altLang="nb-NO" b="1" dirty="0" err="1"/>
              <a:t>you</a:t>
            </a:r>
            <a:r>
              <a:rPr lang="nb-NO" altLang="nb-NO" b="1" dirty="0"/>
              <a:t> have to make sure </a:t>
            </a:r>
            <a:r>
              <a:rPr lang="nb-NO" altLang="nb-NO" b="1" dirty="0" err="1"/>
              <a:t>that</a:t>
            </a:r>
            <a:r>
              <a:rPr lang="nb-NO" altLang="nb-NO" b="1" dirty="0"/>
              <a:t> </a:t>
            </a:r>
            <a:r>
              <a:rPr lang="nb-NO" altLang="nb-NO" b="1" dirty="0" err="1"/>
              <a:t>your</a:t>
            </a:r>
            <a:r>
              <a:rPr lang="nb-NO" altLang="nb-NO" b="1" dirty="0"/>
              <a:t> </a:t>
            </a:r>
            <a:r>
              <a:rPr lang="nb-NO" altLang="nb-NO" b="1" dirty="0" err="1"/>
              <a:t>friends</a:t>
            </a:r>
            <a:r>
              <a:rPr lang="nb-NO" altLang="nb-NO" b="1" dirty="0"/>
              <a:t> </a:t>
            </a:r>
            <a:r>
              <a:rPr lang="nb-NO" altLang="nb-NO" b="1" dirty="0" err="1"/>
              <a:t>duplicate</a:t>
            </a:r>
            <a:r>
              <a:rPr lang="nb-NO" altLang="nb-NO" b="1" dirty="0"/>
              <a:t> and it </a:t>
            </a:r>
            <a:r>
              <a:rPr lang="nb-NO" altLang="nb-NO" b="1" dirty="0" err="1"/>
              <a:t>continues</a:t>
            </a:r>
            <a:r>
              <a:rPr lang="nb-NO" altLang="nb-NO" b="1" dirty="0"/>
              <a:t>.</a:t>
            </a:r>
          </a:p>
          <a:p>
            <a:endParaRPr lang="nb-NO" altLang="nb-NO" b="1" dirty="0"/>
          </a:p>
          <a:p>
            <a:r>
              <a:rPr lang="nb-NO" altLang="nb-NO" b="1" dirty="0"/>
              <a:t>This </a:t>
            </a:r>
            <a:r>
              <a:rPr lang="nb-NO" altLang="nb-NO" b="1" dirty="0" err="1"/>
              <a:t>means</a:t>
            </a:r>
            <a:r>
              <a:rPr lang="nb-NO" altLang="nb-NO" b="1" dirty="0"/>
              <a:t> </a:t>
            </a:r>
            <a:r>
              <a:rPr lang="nb-NO" altLang="nb-NO" b="1" dirty="0" err="1"/>
              <a:t>anyone</a:t>
            </a:r>
            <a:r>
              <a:rPr lang="nb-NO" altLang="nb-NO" b="1" dirty="0"/>
              <a:t> </a:t>
            </a:r>
            <a:r>
              <a:rPr lang="nb-NO" altLang="nb-NO" b="1" dirty="0" err="1"/>
              <a:t>who</a:t>
            </a:r>
            <a:r>
              <a:rPr lang="nb-NO" altLang="nb-NO" b="1" dirty="0"/>
              <a:t> </a:t>
            </a:r>
            <a:r>
              <a:rPr lang="nb-NO" altLang="nb-NO" b="1" dirty="0" err="1"/>
              <a:t>joins</a:t>
            </a:r>
            <a:r>
              <a:rPr lang="nb-NO" altLang="nb-NO" b="1" dirty="0"/>
              <a:t> </a:t>
            </a:r>
            <a:r>
              <a:rPr lang="nb-NO" altLang="nb-NO" b="1" dirty="0" err="1"/>
              <a:t>the</a:t>
            </a:r>
            <a:r>
              <a:rPr lang="nb-NO" altLang="nb-NO" b="1" dirty="0"/>
              <a:t> GNG </a:t>
            </a:r>
            <a:r>
              <a:rPr lang="nb-NO" altLang="nb-NO" b="1" dirty="0" err="1"/>
              <a:t>opportunity</a:t>
            </a:r>
            <a:r>
              <a:rPr lang="nb-NO" altLang="nb-NO" b="1" dirty="0"/>
              <a:t> </a:t>
            </a:r>
            <a:r>
              <a:rPr lang="nb-NO" altLang="nb-NO" b="1" dirty="0" err="1"/>
              <a:t>only</a:t>
            </a:r>
            <a:r>
              <a:rPr lang="nb-NO" altLang="nb-NO" b="1" dirty="0"/>
              <a:t> </a:t>
            </a:r>
            <a:r>
              <a:rPr lang="nb-NO" altLang="nb-NO" b="1" dirty="0" err="1"/>
              <a:t>needs</a:t>
            </a:r>
            <a:r>
              <a:rPr lang="nb-NO" altLang="nb-NO" b="1" dirty="0"/>
              <a:t> to </a:t>
            </a:r>
            <a:r>
              <a:rPr lang="nb-NO" altLang="nb-NO" b="1" dirty="0" err="1"/>
              <a:t>find</a:t>
            </a:r>
            <a:r>
              <a:rPr lang="nb-NO" altLang="nb-NO" b="1" dirty="0"/>
              <a:t>, support and </a:t>
            </a:r>
            <a:r>
              <a:rPr lang="nb-NO" altLang="nb-NO" b="1" dirty="0" err="1"/>
              <a:t>work</a:t>
            </a:r>
            <a:r>
              <a:rPr lang="nb-NO" altLang="nb-NO" b="1" dirty="0"/>
              <a:t> </a:t>
            </a:r>
            <a:r>
              <a:rPr lang="nb-NO" altLang="nb-NO" b="1" dirty="0" err="1"/>
              <a:t>with</a:t>
            </a:r>
            <a:r>
              <a:rPr lang="nb-NO" altLang="nb-NO" b="1" dirty="0"/>
              <a:t> 2 </a:t>
            </a:r>
            <a:r>
              <a:rPr lang="nb-NO" altLang="nb-NO" b="1" dirty="0" err="1"/>
              <a:t>people</a:t>
            </a:r>
            <a:r>
              <a:rPr lang="nb-NO" altLang="nb-NO" b="1" dirty="0"/>
              <a:t> to </a:t>
            </a:r>
            <a:r>
              <a:rPr lang="nb-NO" altLang="nb-NO" b="1" dirty="0" err="1"/>
              <a:t>get</a:t>
            </a:r>
            <a:r>
              <a:rPr lang="nb-NO" altLang="nb-NO" b="1" dirty="0"/>
              <a:t> </a:t>
            </a:r>
            <a:r>
              <a:rPr lang="nb-NO" altLang="nb-NO" b="1" dirty="0" err="1"/>
              <a:t>the</a:t>
            </a:r>
            <a:r>
              <a:rPr lang="nb-NO" altLang="nb-NO" b="1" dirty="0"/>
              <a:t> </a:t>
            </a:r>
            <a:r>
              <a:rPr lang="nb-NO" altLang="nb-NO" b="1" dirty="0" err="1"/>
              <a:t>community</a:t>
            </a:r>
            <a:r>
              <a:rPr lang="nb-NO" altLang="nb-NO" b="1" dirty="0"/>
              <a:t> </a:t>
            </a:r>
            <a:r>
              <a:rPr lang="nb-NO" altLang="nb-NO" b="1" dirty="0" err="1"/>
              <a:t>growing</a:t>
            </a:r>
            <a:r>
              <a:rPr lang="nb-NO" altLang="nb-NO" b="1" dirty="0"/>
              <a:t> and </a:t>
            </a:r>
            <a:r>
              <a:rPr lang="nb-NO" altLang="nb-NO" b="1" dirty="0" err="1"/>
              <a:t>this</a:t>
            </a:r>
            <a:r>
              <a:rPr lang="nb-NO" altLang="nb-NO" b="1" dirty="0"/>
              <a:t> is </a:t>
            </a:r>
            <a:r>
              <a:rPr lang="nb-NO" altLang="nb-NO" b="1" dirty="0" err="1"/>
              <a:t>how</a:t>
            </a:r>
            <a:r>
              <a:rPr lang="nb-NO" altLang="nb-NO" b="1" dirty="0"/>
              <a:t> </a:t>
            </a:r>
            <a:r>
              <a:rPr lang="nb-NO" altLang="nb-NO" b="1" dirty="0" err="1"/>
              <a:t>the</a:t>
            </a:r>
            <a:r>
              <a:rPr lang="nb-NO" altLang="nb-NO" b="1" dirty="0"/>
              <a:t> business </a:t>
            </a:r>
            <a:r>
              <a:rPr lang="nb-NO" altLang="nb-NO" b="1" dirty="0" err="1"/>
              <a:t>can</a:t>
            </a:r>
            <a:r>
              <a:rPr lang="nb-NO" altLang="nb-NO" b="1" dirty="0"/>
              <a:t> be </a:t>
            </a:r>
            <a:r>
              <a:rPr lang="nb-NO" altLang="nb-NO" b="1" dirty="0" err="1"/>
              <a:t>easily</a:t>
            </a:r>
            <a:r>
              <a:rPr lang="nb-NO" altLang="nb-NO" b="1" dirty="0"/>
              <a:t> </a:t>
            </a:r>
            <a:r>
              <a:rPr lang="nb-NO" altLang="nb-NO" b="1" dirty="0" err="1"/>
              <a:t>relplicated</a:t>
            </a:r>
            <a:r>
              <a:rPr lang="nb-NO" altLang="nb-NO" b="1" dirty="0"/>
              <a:t> over and over </a:t>
            </a:r>
            <a:r>
              <a:rPr lang="nb-NO" altLang="nb-NO" b="1" dirty="0" err="1"/>
              <a:t>again</a:t>
            </a:r>
            <a:r>
              <a:rPr lang="nb-NO" altLang="nb-NO" b="1" dirty="0"/>
              <a:t>.  It </a:t>
            </a:r>
            <a:r>
              <a:rPr lang="nb-NO" altLang="nb-NO" b="1" dirty="0" err="1"/>
              <a:t>takes</a:t>
            </a:r>
            <a:r>
              <a:rPr lang="nb-NO" altLang="nb-NO" b="1" dirty="0"/>
              <a:t> 2 to be </a:t>
            </a:r>
            <a:r>
              <a:rPr lang="nb-NO" altLang="nb-NO" b="1" dirty="0" err="1"/>
              <a:t>active</a:t>
            </a:r>
            <a:r>
              <a:rPr lang="nb-NO" altLang="nb-NO" b="1" dirty="0"/>
              <a:t> in GNG and </a:t>
            </a:r>
            <a:r>
              <a:rPr lang="nb-NO" altLang="nb-NO" b="1" dirty="0" err="1"/>
              <a:t>this</a:t>
            </a:r>
            <a:r>
              <a:rPr lang="nb-NO" altLang="nb-NO" b="1" dirty="0"/>
              <a:t> is </a:t>
            </a:r>
            <a:r>
              <a:rPr lang="nb-NO" altLang="nb-NO" b="1" dirty="0" err="1"/>
              <a:t>how</a:t>
            </a:r>
            <a:r>
              <a:rPr lang="nb-NO" altLang="nb-NO" b="1" dirty="0"/>
              <a:t> </a:t>
            </a:r>
            <a:r>
              <a:rPr lang="nb-NO" altLang="nb-NO" b="1" dirty="0" err="1"/>
              <a:t>we</a:t>
            </a:r>
            <a:r>
              <a:rPr lang="nb-NO" altLang="nb-NO" b="1" dirty="0"/>
              <a:t> have </a:t>
            </a:r>
            <a:r>
              <a:rPr lang="nb-NO" altLang="nb-NO" b="1" dirty="0" err="1"/>
              <a:t>created</a:t>
            </a:r>
            <a:r>
              <a:rPr lang="nb-NO" altLang="nb-NO" b="1" dirty="0"/>
              <a:t> a smart </a:t>
            </a:r>
            <a:r>
              <a:rPr lang="nb-NO" altLang="nb-NO" b="1" dirty="0" err="1"/>
              <a:t>working</a:t>
            </a:r>
            <a:r>
              <a:rPr lang="nb-NO" altLang="nb-NO" b="1" dirty="0"/>
              <a:t> system </a:t>
            </a:r>
            <a:r>
              <a:rPr lang="nb-NO" altLang="nb-NO" b="1" dirty="0" err="1"/>
              <a:t>that</a:t>
            </a:r>
            <a:r>
              <a:rPr lang="nb-NO" altLang="nb-NO" b="1" dirty="0"/>
              <a:t> </a:t>
            </a:r>
            <a:r>
              <a:rPr lang="nb-NO" altLang="nb-NO" b="1" dirty="0" err="1"/>
              <a:t>rewards</a:t>
            </a:r>
            <a:r>
              <a:rPr lang="nb-NO" altLang="nb-NO" b="1" dirty="0"/>
              <a:t> a </a:t>
            </a:r>
            <a:r>
              <a:rPr lang="nb-NO" altLang="nb-NO" b="1" dirty="0" err="1"/>
              <a:t>little</a:t>
            </a:r>
            <a:r>
              <a:rPr lang="nb-NO" altLang="nb-NO" b="1" dirty="0"/>
              <a:t> smart </a:t>
            </a:r>
            <a:r>
              <a:rPr lang="nb-NO" altLang="nb-NO" b="1" dirty="0" err="1"/>
              <a:t>work</a:t>
            </a:r>
            <a:r>
              <a:rPr lang="nb-NO" altLang="nb-NO" b="1" dirty="0"/>
              <a:t> over and over </a:t>
            </a:r>
            <a:r>
              <a:rPr lang="nb-NO" altLang="nb-NO" b="1" dirty="0" err="1"/>
              <a:t>again</a:t>
            </a:r>
            <a:r>
              <a:rPr lang="nb-NO" altLang="nb-NO" b="1" dirty="0"/>
              <a:t>.</a:t>
            </a:r>
          </a:p>
          <a:p>
            <a:endParaRPr lang="nb-NO" altLang="nb-NO" b="1" dirty="0"/>
          </a:p>
          <a:p>
            <a:r>
              <a:rPr lang="nb-NO" altLang="nb-NO" b="1" dirty="0" err="1"/>
              <a:t>Keep</a:t>
            </a:r>
            <a:r>
              <a:rPr lang="nb-NO" altLang="nb-NO" b="1" dirty="0"/>
              <a:t> it super simple by </a:t>
            </a:r>
            <a:r>
              <a:rPr lang="nb-NO" altLang="nb-NO" b="1" dirty="0" err="1"/>
              <a:t>following</a:t>
            </a:r>
            <a:r>
              <a:rPr lang="nb-NO" altLang="nb-NO" b="1" dirty="0"/>
              <a:t> </a:t>
            </a:r>
            <a:r>
              <a:rPr lang="nb-NO" altLang="nb-NO" b="1" dirty="0" err="1"/>
              <a:t>the</a:t>
            </a:r>
            <a:r>
              <a:rPr lang="nb-NO" altLang="nb-NO" b="1" dirty="0"/>
              <a:t> system and </a:t>
            </a:r>
            <a:r>
              <a:rPr lang="nb-NO" altLang="nb-NO" b="1" dirty="0" err="1"/>
              <a:t>you</a:t>
            </a:r>
            <a:r>
              <a:rPr lang="nb-NO" altLang="nb-NO" b="1" dirty="0"/>
              <a:t> </a:t>
            </a:r>
            <a:r>
              <a:rPr lang="nb-NO" altLang="nb-NO" b="1" dirty="0" err="1"/>
              <a:t>will</a:t>
            </a:r>
            <a:r>
              <a:rPr lang="nb-NO" altLang="nb-NO" b="1" dirty="0"/>
              <a:t> </a:t>
            </a:r>
            <a:r>
              <a:rPr lang="nb-NO" altLang="nb-NO" b="1" dirty="0" err="1"/>
              <a:t>benefit</a:t>
            </a:r>
            <a:r>
              <a:rPr lang="nb-NO" altLang="nb-NO" b="1" dirty="0"/>
              <a:t> from </a:t>
            </a:r>
            <a:r>
              <a:rPr lang="nb-NO" altLang="nb-NO" b="1" dirty="0" err="1"/>
              <a:t>amazing</a:t>
            </a:r>
            <a:r>
              <a:rPr lang="nb-NO" altLang="nb-NO" b="1" dirty="0"/>
              <a:t> </a:t>
            </a:r>
            <a:r>
              <a:rPr lang="nb-NO" altLang="nb-NO" b="1" dirty="0" err="1"/>
              <a:t>results</a:t>
            </a:r>
            <a:r>
              <a:rPr lang="nb-NO" altLang="nb-NO" b="1" dirty="0"/>
              <a:t>.</a:t>
            </a:r>
          </a:p>
          <a:p>
            <a:endParaRPr lang="nb-NO" altLang="nb-NO" b="1" dirty="0"/>
          </a:p>
          <a:p>
            <a:endParaRPr lang="nb-NO" altLang="nb-NO" dirty="0"/>
          </a:p>
        </p:txBody>
      </p:sp>
      <p:sp>
        <p:nvSpPr>
          <p:cNvPr id="25603" name="Plassholder for lysbildenummer 3">
            <a:extLst>
              <a:ext uri="{FF2B5EF4-FFF2-40B4-BE49-F238E27FC236}">
                <a16:creationId xmlns:a16="http://schemas.microsoft.com/office/drawing/2014/main" id="{4A226BCC-C7C4-9C8C-EF33-8C6C7872C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FE334-38F7-DB4A-9D4B-661B98DE3F5F}" type="slidenum">
              <a:rPr kumimoji="0" lang="nb-NO"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b-NO"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69046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And the second leader reward is for the Emperor Penguin Rank to qualify you have to be an active member</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Have a minimum of 320 accounts in your matrix</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Have 10 personal invitees</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 </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And have a minimum $100,000 in monthly total community turnover.</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You are then eligible for a further 6% of the total GNG turnover.</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Those who are eligible for our Leader rewards can earn </a:t>
            </a:r>
            <a:r>
              <a:rPr lang="en-US" altLang="nb-NO" dirty="0" err="1">
                <a:ea typeface="Calibri" panose="020F0502020204030204" pitchFamily="34" charset="0"/>
                <a:cs typeface="Times New Roman" panose="02020603050405020304" pitchFamily="18" charset="0"/>
              </a:rPr>
              <a:t>upto</a:t>
            </a:r>
            <a:r>
              <a:rPr lang="en-US" altLang="nb-NO" dirty="0">
                <a:ea typeface="Calibri" panose="020F0502020204030204" pitchFamily="34" charset="0"/>
                <a:cs typeface="Times New Roman" panose="02020603050405020304" pitchFamily="18" charset="0"/>
              </a:rPr>
              <a:t> a massive 12 % of the total GNG turnover,  we give massive rewards for community building leaders in the GNG business opportunity. </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2026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dirty="0">
                <a:ea typeface="Calibri" panose="020F0502020204030204" pitchFamily="34" charset="0"/>
                <a:cs typeface="Times New Roman" panose="02020603050405020304" pitchFamily="18" charset="0"/>
              </a:rPr>
              <a:t>25% of the total revenue from the sale of our brand building NFTs is invested on behalf of the community.  </a:t>
            </a:r>
          </a:p>
          <a:p>
            <a:endParaRPr lang="en-GB" altLang="nb-NO" dirty="0">
              <a:ea typeface="Calibri" panose="020F0502020204030204" pitchFamily="34" charset="0"/>
              <a:cs typeface="Times New Roman" panose="02020603050405020304" pitchFamily="18" charset="0"/>
            </a:endParaRPr>
          </a:p>
          <a:p>
            <a:r>
              <a:rPr lang="en-GB" altLang="nb-NO" dirty="0">
                <a:ea typeface="Calibri" panose="020F0502020204030204" pitchFamily="34" charset="0"/>
                <a:cs typeface="Times New Roman" panose="02020603050405020304" pitchFamily="18" charset="0"/>
              </a:rPr>
              <a:t>We have already invested in the top 130 companies.  </a:t>
            </a:r>
          </a:p>
          <a:p>
            <a:endParaRPr lang="en-GB" altLang="nb-NO" dirty="0">
              <a:ea typeface="Calibri" panose="020F0502020204030204" pitchFamily="34" charset="0"/>
              <a:cs typeface="Times New Roman" panose="02020603050405020304" pitchFamily="18" charset="0"/>
            </a:endParaRPr>
          </a:p>
          <a:p>
            <a:r>
              <a:rPr lang="en-GB" altLang="nb-NO" dirty="0">
                <a:ea typeface="Calibri" panose="020F0502020204030204" pitchFamily="34" charset="0"/>
                <a:cs typeface="Times New Roman" panose="02020603050405020304" pitchFamily="18" charset="0"/>
              </a:rPr>
              <a:t>Our current investment portfolio is 100 investments in NFT projects, 15 in the most promising Cryptocurrencies and 15 in Artificial Intelligence projects, as these are predicted to see substantial gains in the coming years.  </a:t>
            </a:r>
          </a:p>
          <a:p>
            <a:endParaRPr lang="en-GB" altLang="nb-NO" dirty="0">
              <a:ea typeface="Calibri" panose="020F0502020204030204" pitchFamily="34" charset="0"/>
              <a:cs typeface="Times New Roman" panose="02020603050405020304" pitchFamily="18" charset="0"/>
            </a:endParaRPr>
          </a:p>
          <a:p>
            <a:r>
              <a:rPr lang="en-GB" altLang="nb-NO" dirty="0">
                <a:ea typeface="Calibri" panose="020F0502020204030204" pitchFamily="34" charset="0"/>
                <a:cs typeface="Times New Roman" panose="02020603050405020304" pitchFamily="18" charset="0"/>
              </a:rPr>
              <a:t>This is our index and this is what will create security for all in our community.</a:t>
            </a:r>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55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4A90B8-FBE0-16CE-4F4B-1723A442A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AD8F5F50-5B41-FA9F-4296-1F54BF9E13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nb-NO" dirty="0">
                <a:ea typeface="Calibri" panose="020F0502020204030204" pitchFamily="34" charset="0"/>
                <a:cs typeface="Times New Roman" panose="02020603050405020304" pitchFamily="18" charset="0"/>
              </a:rPr>
              <a:t>We are today the world’s largest NFT &amp; Crypto community and growing, our goal is to be the first and the largest functional community in this space and change the whole dynamics of how business in community marketing is done.  And we would like to invite you to be a part of our amazing journey.</a:t>
            </a:r>
          </a:p>
          <a:p>
            <a:endParaRPr lang="nb-NO" altLang="nb-NO" dirty="0">
              <a:ea typeface="Calibri" panose="020F0502020204030204" pitchFamily="34" charset="0"/>
              <a:cs typeface="Times New Roman" panose="02020603050405020304" pitchFamily="18" charset="0"/>
            </a:endParaRPr>
          </a:p>
        </p:txBody>
      </p:sp>
      <p:sp>
        <p:nvSpPr>
          <p:cNvPr id="27651" name="Slide Number Placeholder 3">
            <a:extLst>
              <a:ext uri="{FF2B5EF4-FFF2-40B4-BE49-F238E27FC236}">
                <a16:creationId xmlns:a16="http://schemas.microsoft.com/office/drawing/2014/main" id="{60DC3CD7-0A24-B4FC-BCA6-720BDD3F79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627F96-DB80-7B4A-8953-FBE234C99DC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0884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dirty="0">
                <a:ea typeface="Calibri" panose="020F0502020204030204" pitchFamily="34" charset="0"/>
                <a:cs typeface="Times New Roman" panose="02020603050405020304" pitchFamily="18" charset="0"/>
              </a:rPr>
              <a:t>20% of the total revenue from the sale of our brand building NFTs will be used to pay out quarterly dividends to PNGVN token holders once the token is listed.  </a:t>
            </a:r>
          </a:p>
          <a:p>
            <a:endParaRPr lang="en-GB" altLang="nb-NO" dirty="0">
              <a:ea typeface="Calibri" panose="020F0502020204030204" pitchFamily="34" charset="0"/>
              <a:cs typeface="Times New Roman" panose="02020603050405020304" pitchFamily="18" charset="0"/>
            </a:endParaRPr>
          </a:p>
          <a:p>
            <a:r>
              <a:rPr lang="en-GB" altLang="nb-NO" dirty="0">
                <a:ea typeface="Calibri" panose="020F0502020204030204" pitchFamily="34" charset="0"/>
                <a:cs typeface="Times New Roman" panose="02020603050405020304" pitchFamily="18" charset="0"/>
              </a:rPr>
              <a:t>That means that a massive of 95% of our total revenue goes back to our community through our business model giving us huge advantage over any other companies in this space.</a:t>
            </a:r>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16541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And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will go to the company to cover ongoing costs, this shows the belief the company has in the PNGVN Token and it’s future success……….. Showing the greatest transparency……….. EVER.</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With so much of the revenue,……… going back into the business model,…….. This, is what we believe will give us, a happy and functional community who are engaged, educated, rewarded and exited, which in turn will lead to, unlimited growth and long term sustainability. </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022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t>Some basic details behind our PNGVN token.</a:t>
            </a:r>
          </a:p>
          <a:p>
            <a:endParaRPr lang="en-US" altLang="nb-NO" dirty="0"/>
          </a:p>
          <a:p>
            <a:r>
              <a:rPr lang="en-US" altLang="nb-NO" dirty="0"/>
              <a:t>We opened at a value of 10 cents per gifted token for the full amount of the NFT purchased, </a:t>
            </a:r>
          </a:p>
          <a:p>
            <a:endParaRPr lang="en-US" altLang="nb-NO" dirty="0"/>
          </a:p>
          <a:p>
            <a:r>
              <a:rPr lang="en-US" altLang="nb-NO" dirty="0"/>
              <a:t>Our listing will be on the 5</a:t>
            </a:r>
            <a:r>
              <a:rPr lang="en-US" altLang="nb-NO" baseline="30000" dirty="0"/>
              <a:t>th</a:t>
            </a:r>
            <a:r>
              <a:rPr lang="en-US" altLang="nb-NO" dirty="0"/>
              <a:t> July 2024</a:t>
            </a:r>
          </a:p>
          <a:p>
            <a:endParaRPr lang="en-US" altLang="nb-NO" dirty="0"/>
          </a:p>
          <a:p>
            <a:r>
              <a:rPr lang="en-US" altLang="nb-NO" dirty="0"/>
              <a:t>Our listing exchange will be </a:t>
            </a:r>
            <a:r>
              <a:rPr lang="en-US" altLang="nb-NO" dirty="0" err="1"/>
              <a:t>CoinStore</a:t>
            </a:r>
            <a:r>
              <a:rPr lang="en-US" altLang="nb-NO" dirty="0"/>
              <a:t>.</a:t>
            </a:r>
          </a:p>
          <a:p>
            <a:endParaRPr lang="en-US" altLang="nb-NO" dirty="0"/>
          </a:p>
          <a:p>
            <a:r>
              <a:rPr lang="en-US" altLang="nb-NO" dirty="0"/>
              <a:t>The total number of tokens is only 250 million</a:t>
            </a:r>
          </a:p>
          <a:p>
            <a:endParaRPr lang="en-US" altLang="nb-NO" dirty="0"/>
          </a:p>
          <a:p>
            <a:r>
              <a:rPr lang="en-US" altLang="nb-NO" dirty="0"/>
              <a:t>And we are building the community to take the token to a listing price of 50 cents, with true value through investments and quarterly dividend payouts that will act as utility behind our token.</a:t>
            </a: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4722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b="0" dirty="0">
                <a:latin typeface="Roboto" pitchFamily="2" charset="0"/>
                <a:cs typeface="Roboto" pitchFamily="2" charset="0"/>
              </a:rPr>
              <a:t>Our tokens will be distributed incrementally as we grow our community through the sale of our brand building NFTs to work towards our 50 cent listing price.  </a:t>
            </a:r>
          </a:p>
          <a:p>
            <a:endParaRPr lang="en-GB" altLang="nb-NO" b="0" dirty="0">
              <a:latin typeface="Roboto" pitchFamily="2" charset="0"/>
              <a:cs typeface="Roboto" pitchFamily="2" charset="0"/>
            </a:endParaRPr>
          </a:p>
          <a:p>
            <a:r>
              <a:rPr lang="en-GB" altLang="nb-NO" b="0" dirty="0">
                <a:latin typeface="Roboto" pitchFamily="2" charset="0"/>
                <a:cs typeface="Roboto" pitchFamily="2" charset="0"/>
              </a:rPr>
              <a:t>The goal is to gift our token, by building by a strong community and then list the token with real value into the open market.</a:t>
            </a:r>
          </a:p>
          <a:p>
            <a:endParaRPr lang="en-GB" altLang="nb-NO" b="0" dirty="0">
              <a:latin typeface="Roboto" pitchFamily="2" charset="0"/>
              <a:cs typeface="Roboto" pitchFamily="2" charset="0"/>
            </a:endParaRPr>
          </a:p>
          <a:p>
            <a:r>
              <a:rPr lang="en-GB" altLang="nb-NO" b="0" dirty="0">
                <a:latin typeface="Roboto" pitchFamily="2" charset="0"/>
                <a:cs typeface="Roboto" pitchFamily="2" charset="0"/>
              </a:rPr>
              <a:t>The only advantage of getting in early is that you will get the greater number of tokens at the cheapest price.  </a:t>
            </a:r>
          </a:p>
          <a:p>
            <a:endParaRPr lang="en-GB" altLang="nb-NO" b="0" dirty="0">
              <a:latin typeface="Roboto" pitchFamily="2" charset="0"/>
              <a:cs typeface="Roboto" pitchFamily="2" charset="0"/>
            </a:endParaRPr>
          </a:p>
          <a:p>
            <a:r>
              <a:rPr lang="en-GB" altLang="nb-NO" b="0" dirty="0">
                <a:latin typeface="Roboto" pitchFamily="2" charset="0"/>
                <a:cs typeface="Roboto" pitchFamily="2" charset="0"/>
              </a:rPr>
              <a:t>When we hit the numbers at ever tier the price will go up by 2 cents as shown in the table.  </a:t>
            </a:r>
          </a:p>
          <a:p>
            <a:endParaRPr lang="en-GB" altLang="nb-NO" b="0" dirty="0">
              <a:latin typeface="Roboto" pitchFamily="2" charset="0"/>
              <a:cs typeface="Roboto" pitchFamily="2" charset="0"/>
            </a:endParaRPr>
          </a:p>
          <a:p>
            <a:r>
              <a:rPr lang="en-GB" altLang="nb-NO" b="0" dirty="0">
                <a:latin typeface="Roboto" pitchFamily="2" charset="0"/>
                <a:cs typeface="Roboto" pitchFamily="2" charset="0"/>
              </a:rPr>
              <a:t>The true value of the token going up will be underpinned by the investments in our index fund and the Dividends being collected to be paid out quarterly upon listing. </a:t>
            </a:r>
          </a:p>
          <a:p>
            <a:endParaRPr lang="en-GB" altLang="nb-NO" b="0" dirty="0">
              <a:latin typeface="Roboto" pitchFamily="2" charset="0"/>
              <a:cs typeface="Roboto" pitchFamily="2" charset="0"/>
            </a:endParaRPr>
          </a:p>
          <a:p>
            <a:r>
              <a:rPr lang="en-GB" altLang="nb-NO" b="0" dirty="0">
                <a:latin typeface="Roboto" pitchFamily="2" charset="0"/>
                <a:cs typeface="Roboto" pitchFamily="2" charset="0"/>
              </a:rPr>
              <a:t>So, when ever you are gifted tokens, through the purchase of our brand building NFTs, you will always be buying into real value. </a:t>
            </a:r>
            <a:endParaRPr lang="nb-NO" altLang="nb-NO" b="0"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2893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latin typeface="Roboto" pitchFamily="2" charset="0"/>
                <a:cs typeface="Roboto" pitchFamily="2" charset="0"/>
              </a:rPr>
              <a:t>We build real value through our whole business model </a:t>
            </a:r>
          </a:p>
          <a:p>
            <a:endParaRPr lang="en-US" altLang="nb-NO" dirty="0">
              <a:latin typeface="Roboto" pitchFamily="2" charset="0"/>
              <a:cs typeface="Roboto" pitchFamily="2" charset="0"/>
            </a:endParaRPr>
          </a:p>
          <a:p>
            <a:r>
              <a:rPr lang="en-US" altLang="nb-NO" dirty="0">
                <a:latin typeface="Roboto" pitchFamily="2" charset="0"/>
                <a:cs typeface="Roboto" pitchFamily="2" charset="0"/>
              </a:rPr>
              <a:t>click </a:t>
            </a:r>
          </a:p>
          <a:p>
            <a:r>
              <a:rPr lang="en-US" altLang="nb-NO" dirty="0">
                <a:latin typeface="Roboto" pitchFamily="2" charset="0"/>
                <a:cs typeface="Roboto" pitchFamily="2" charset="0"/>
              </a:rPr>
              <a:t>and with the expected rise in the NFT and crypto market we are looking at the value of our token to hit 8$ by the end of 2024 mid 2025</a:t>
            </a:r>
          </a:p>
          <a:p>
            <a:endParaRPr lang="en-US" altLang="nb-NO" dirty="0">
              <a:latin typeface="Roboto" pitchFamily="2" charset="0"/>
              <a:cs typeface="Roboto" pitchFamily="2" charset="0"/>
            </a:endParaRPr>
          </a:p>
          <a:p>
            <a:r>
              <a:rPr lang="en-US" altLang="nb-NO" dirty="0">
                <a:latin typeface="Roboto" pitchFamily="2" charset="0"/>
                <a:cs typeface="Roboto" pitchFamily="2" charset="0"/>
              </a:rPr>
              <a:t>click </a:t>
            </a:r>
          </a:p>
          <a:p>
            <a:r>
              <a:rPr lang="en-US" altLang="nb-NO" dirty="0">
                <a:latin typeface="Roboto" pitchFamily="2" charset="0"/>
                <a:cs typeface="Roboto" pitchFamily="2" charset="0"/>
              </a:rPr>
              <a:t>and 37$ by the end of 2026</a:t>
            </a:r>
          </a:p>
          <a:p>
            <a:endParaRPr lang="en-US" altLang="nb-NO" dirty="0">
              <a:latin typeface="Roboto" pitchFamily="2" charset="0"/>
              <a:cs typeface="Roboto" pitchFamily="2" charset="0"/>
            </a:endParaRP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8327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4A90B8-FBE0-16CE-4F4B-1723A442A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AD8F5F50-5B41-FA9F-4296-1F54BF9E13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ea typeface="Calibri" panose="020F0502020204030204" pitchFamily="34" charset="0"/>
                <a:cs typeface="Times New Roman" panose="02020603050405020304" pitchFamily="18" charset="0"/>
              </a:rPr>
              <a:t>To further support the community.</a:t>
            </a:r>
          </a:p>
          <a:p>
            <a:endParaRPr lang="nb-NO" altLang="nb-NO" dirty="0">
              <a:ea typeface="Calibri" panose="020F0502020204030204" pitchFamily="34" charset="0"/>
              <a:cs typeface="Times New Roman" panose="02020603050405020304" pitchFamily="18" charset="0"/>
            </a:endParaRPr>
          </a:p>
          <a:p>
            <a:r>
              <a:rPr lang="nb-NO" altLang="nb-NO" dirty="0">
                <a:ea typeface="Calibri" panose="020F0502020204030204" pitchFamily="34" charset="0"/>
                <a:cs typeface="Times New Roman" panose="02020603050405020304" pitchFamily="18" charset="0"/>
              </a:rPr>
              <a:t>We have developed a simple Do-Teach-Repeat System, Built for success</a:t>
            </a:r>
          </a:p>
          <a:p>
            <a:endParaRPr lang="nb-NO" altLang="nb-NO" dirty="0">
              <a:ea typeface="Calibri" panose="020F0502020204030204" pitchFamily="34" charset="0"/>
              <a:cs typeface="Times New Roman" panose="02020603050405020304" pitchFamily="18" charset="0"/>
            </a:endParaRPr>
          </a:p>
          <a:p>
            <a:r>
              <a:rPr lang="nb-NO" altLang="nb-NO" dirty="0">
                <a:ea typeface="Calibri" panose="020F0502020204030204" pitchFamily="34" charset="0"/>
                <a:cs typeface="Times New Roman" panose="02020603050405020304" pitchFamily="18" charset="0"/>
              </a:rPr>
              <a:t>But if You do it, you have to do it right!</a:t>
            </a:r>
          </a:p>
        </p:txBody>
      </p:sp>
      <p:sp>
        <p:nvSpPr>
          <p:cNvPr id="27651" name="Slide Number Placeholder 3">
            <a:extLst>
              <a:ext uri="{FF2B5EF4-FFF2-40B4-BE49-F238E27FC236}">
                <a16:creationId xmlns:a16="http://schemas.microsoft.com/office/drawing/2014/main" id="{60DC3CD7-0A24-B4FC-BCA6-720BDD3F79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627F96-DB80-7B4A-8953-FBE234C99DC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r>
              <a:rPr lang="en-GB" altLang="nb-NO" b="1" dirty="0"/>
              <a:t>Community is Plural and Not Singular,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After you it only takes two to get active.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When you invite two people into your community you are qualified for community rewards and all the associated benefits.</a:t>
            </a:r>
            <a:endParaRPr lang="en-GB" sz="1200" kern="1200" dirty="0">
              <a:solidFill>
                <a:schemeClr val="tx1"/>
              </a:solidFill>
              <a:effectLst/>
              <a:latin typeface="+mn-lt"/>
              <a:ea typeface="+mn-ea"/>
              <a:cs typeface="+mn-cs"/>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186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411C8AB-EFF2-4D30-6103-D9905CB136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18FB1454-8328-FFCF-DFD6-CB92A6D693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 The true strength of community marketing is leverage, where everyone makes a small effort and collectively this results in huge gains.  </a:t>
            </a:r>
          </a:p>
          <a:p>
            <a:r>
              <a:rPr lang="en-GB" altLang="en-US" dirty="0"/>
              <a:t> </a:t>
            </a:r>
          </a:p>
          <a:p>
            <a:r>
              <a:rPr lang="en-GB" altLang="en-US" dirty="0"/>
              <a:t>We want our community to get the maximum benefit of this business model,……… and for that you need to follow our system to success…the Do, Teach, Repeat system</a:t>
            </a:r>
          </a:p>
          <a:p>
            <a:endParaRPr lang="en-GB" altLang="en-US" dirty="0"/>
          </a:p>
          <a:p>
            <a:r>
              <a:rPr lang="en-GB" altLang="en-US" dirty="0"/>
              <a:t>Click </a:t>
            </a:r>
          </a:p>
          <a:p>
            <a:r>
              <a:rPr lang="en-GB" altLang="en-US" dirty="0"/>
              <a:t>Step 1, Do, take Action, join and start your NFT Collection</a:t>
            </a:r>
          </a:p>
          <a:p>
            <a:endParaRPr lang="en-GB" altLang="en-US" dirty="0"/>
          </a:p>
          <a:p>
            <a:r>
              <a:rPr lang="en-GB" altLang="en-US" dirty="0"/>
              <a:t>Click </a:t>
            </a:r>
          </a:p>
          <a:p>
            <a:r>
              <a:rPr lang="en-GB" altLang="en-US" dirty="0"/>
              <a:t>Step 2, Teach, invite 2 people and show them the way,…….and</a:t>
            </a:r>
          </a:p>
          <a:p>
            <a:endParaRPr lang="en-GB" altLang="en-US" dirty="0"/>
          </a:p>
          <a:p>
            <a:r>
              <a:rPr lang="en-GB" altLang="en-US" dirty="0"/>
              <a:t>Click </a:t>
            </a:r>
          </a:p>
          <a:p>
            <a:r>
              <a:rPr lang="en-GB" altLang="en-US" dirty="0"/>
              <a:t>Step 3, Repeat, help your 2 to do the same</a:t>
            </a:r>
          </a:p>
          <a:p>
            <a:endParaRPr lang="en-GB" altLang="en-US" dirty="0"/>
          </a:p>
          <a:p>
            <a:r>
              <a:rPr lang="en-GB" altLang="en-US" dirty="0"/>
              <a:t>If done correctly, the Do Teach Repeat system will create a happy and functional community,…… that will be the foundation to long term success for ALL.</a:t>
            </a:r>
          </a:p>
          <a:p>
            <a:r>
              <a:rPr lang="en-GB" altLang="en-US" dirty="0"/>
              <a:t> </a:t>
            </a:r>
          </a:p>
          <a:p>
            <a:pPr>
              <a:lnSpc>
                <a:spcPct val="107000"/>
              </a:lnSpc>
              <a:spcAft>
                <a:spcPts val="800"/>
              </a:spcAft>
            </a:pPr>
            <a:endParaRPr lang="en-GB" altLang="nb-NO" dirty="0">
              <a:cs typeface="Calibri" panose="020F0502020204030204" pitchFamily="34" charset="0"/>
            </a:endParaRPr>
          </a:p>
          <a:p>
            <a:endParaRPr lang="nb-NO" altLang="nb-NO" dirty="0"/>
          </a:p>
        </p:txBody>
      </p:sp>
      <p:sp>
        <p:nvSpPr>
          <p:cNvPr id="39939" name="Slide Number Placeholder 3">
            <a:extLst>
              <a:ext uri="{FF2B5EF4-FFF2-40B4-BE49-F238E27FC236}">
                <a16:creationId xmlns:a16="http://schemas.microsoft.com/office/drawing/2014/main" id="{E002829E-49D5-0158-7846-6433D84240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D8322F-6D24-8142-8650-0EFB32CBFA47}"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b-NO" dirty="0">
                <a:ea typeface="Calibri" panose="020F0502020204030204" pitchFamily="34" charset="0"/>
                <a:cs typeface="Times New Roman" panose="02020603050405020304" pitchFamily="18" charset="0"/>
              </a:rPr>
              <a:t>50% of the total revenue from the sale of our brand building NFTs goes back to the community as community rewards. Making our community rewards the most fair and rewarding bonus plan.</a:t>
            </a:r>
          </a:p>
          <a:p>
            <a:r>
              <a:rPr lang="en-GB" sz="1200" kern="1200" dirty="0">
                <a:solidFill>
                  <a:schemeClr val="tx1"/>
                </a:solidFill>
                <a:effectLst/>
                <a:latin typeface="+mn-lt"/>
                <a:ea typeface="+mn-ea"/>
                <a:cs typeface="Times New Roman" panose="02020603050405020304" pitchFamily="18" charset="0"/>
              </a:rPr>
              <a:t>Read Slide</a:t>
            </a:r>
            <a:endParaRPr lang="en-GB" sz="1200" kern="1200" dirty="0">
              <a:solidFill>
                <a:schemeClr val="tx1"/>
              </a:solidFill>
              <a:effectLst/>
              <a:latin typeface="+mn-lt"/>
              <a:ea typeface="+mn-ea"/>
              <a:cs typeface="+mn-cs"/>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4402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B385C90-9259-0172-DE88-5CEAB09A1F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A1E9340E-1DBA-A9ED-6766-91FC64D4CF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dirty="0">
                <a:ea typeface="Calibri" panose="020F0502020204030204" pitchFamily="34" charset="0"/>
                <a:cs typeface="Times New Roman" panose="02020603050405020304" pitchFamily="18" charset="0"/>
              </a:rPr>
              <a:t>This is </a:t>
            </a:r>
            <a:r>
              <a:rPr lang="nb-NO" altLang="nb-NO" dirty="0" err="1">
                <a:ea typeface="Calibri" panose="020F0502020204030204" pitchFamily="34" charset="0"/>
                <a:cs typeface="Times New Roman" panose="02020603050405020304" pitchFamily="18" charset="0"/>
              </a:rPr>
              <a:t>what</a:t>
            </a:r>
            <a:r>
              <a:rPr lang="nb-NO" altLang="nb-NO" dirty="0">
                <a:ea typeface="Calibri" panose="020F0502020204030204" pitchFamily="34" charset="0"/>
                <a:cs typeface="Times New Roman" panose="02020603050405020304" pitchFamily="18" charset="0"/>
              </a:rPr>
              <a:t> it </a:t>
            </a:r>
            <a:r>
              <a:rPr lang="nb-NO" altLang="nb-NO" dirty="0" err="1">
                <a:ea typeface="Calibri" panose="020F0502020204030204" pitchFamily="34" charset="0"/>
                <a:cs typeface="Times New Roman" panose="02020603050405020304" pitchFamily="18" charset="0"/>
              </a:rPr>
              <a:t>looks</a:t>
            </a:r>
            <a:r>
              <a:rPr lang="nb-NO" altLang="nb-NO" dirty="0">
                <a:ea typeface="Calibri" panose="020F0502020204030204" pitchFamily="34" charset="0"/>
                <a:cs typeface="Times New Roman" panose="02020603050405020304" pitchFamily="18" charset="0"/>
              </a:rPr>
              <a:t> like </a:t>
            </a:r>
            <a:r>
              <a:rPr lang="nb-NO" altLang="nb-NO" dirty="0" err="1">
                <a:ea typeface="Calibri" panose="020F0502020204030204" pitchFamily="34" charset="0"/>
                <a:cs typeface="Times New Roman" panose="02020603050405020304" pitchFamily="18" charset="0"/>
              </a:rPr>
              <a:t>when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build</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your</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community</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with</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Gold Bundle NFT </a:t>
            </a:r>
            <a:r>
              <a:rPr lang="nb-NO" altLang="nb-NO" dirty="0" err="1">
                <a:ea typeface="Calibri" panose="020F0502020204030204" pitchFamily="34" charset="0"/>
                <a:cs typeface="Times New Roman" panose="02020603050405020304" pitchFamily="18" charset="0"/>
              </a:rPr>
              <a:t>collection</a:t>
            </a:r>
            <a:r>
              <a:rPr lang="nb-NO" altLang="nb-NO" dirty="0">
                <a:ea typeface="Calibri" panose="020F0502020204030204" pitchFamily="34" charset="0"/>
                <a:cs typeface="Times New Roman" panose="02020603050405020304" pitchFamily="18" charset="0"/>
              </a:rPr>
              <a:t>, for $3,900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receive</a:t>
            </a:r>
            <a:r>
              <a:rPr lang="nb-NO" altLang="nb-NO" dirty="0">
                <a:ea typeface="Calibri" panose="020F0502020204030204" pitchFamily="34" charset="0"/>
                <a:cs typeface="Times New Roman" panose="02020603050405020304" pitchFamily="18" charset="0"/>
              </a:rPr>
              <a:t> 6 </a:t>
            </a:r>
            <a:r>
              <a:rPr lang="nb-NO" altLang="nb-NO" dirty="0" err="1">
                <a:ea typeface="Calibri" panose="020F0502020204030204" pitchFamily="34" charset="0"/>
                <a:cs typeface="Times New Roman" panose="02020603050405020304" pitchFamily="18" charset="0"/>
              </a:rPr>
              <a:t>NFTs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gifted</a:t>
            </a:r>
            <a:r>
              <a:rPr lang="nb-NO" altLang="nb-NO" dirty="0">
                <a:ea typeface="Calibri" panose="020F0502020204030204" pitchFamily="34" charset="0"/>
                <a:cs typeface="Times New Roman" panose="02020603050405020304" pitchFamily="18" charset="0"/>
              </a:rPr>
              <a:t> PNGVN tokens for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full </a:t>
            </a:r>
            <a:r>
              <a:rPr lang="nb-NO" altLang="nb-NO" dirty="0" err="1">
                <a:ea typeface="Calibri" panose="020F0502020204030204" pitchFamily="34" charset="0"/>
                <a:cs typeface="Times New Roman" panose="02020603050405020304" pitchFamily="18" charset="0"/>
              </a:rPr>
              <a:t>amount</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plus</a:t>
            </a:r>
            <a:r>
              <a:rPr lang="nb-NO" altLang="nb-NO" dirty="0">
                <a:ea typeface="Calibri" panose="020F0502020204030204" pitchFamily="34" charset="0"/>
                <a:cs typeface="Times New Roman" panose="02020603050405020304" pitchFamily="18" charset="0"/>
              </a:rPr>
              <a:t> 20% </a:t>
            </a:r>
            <a:r>
              <a:rPr lang="nb-NO" altLang="nb-NO" dirty="0" err="1">
                <a:ea typeface="Calibri" panose="020F0502020204030204" pitchFamily="34" charset="0"/>
                <a:cs typeface="Times New Roman" panose="02020603050405020304" pitchFamily="18" charset="0"/>
              </a:rPr>
              <a:t>extra</a:t>
            </a:r>
            <a:r>
              <a:rPr lang="nb-NO" altLang="nb-NO" dirty="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b-NO" altLang="nb-NO" dirty="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dirty="0">
                <a:ea typeface="Calibri" panose="020F0502020204030204" pitchFamily="34" charset="0"/>
                <a:cs typeface="Times New Roman" panose="02020603050405020304" pitchFamily="18" charset="0"/>
              </a:rPr>
              <a:t>This slide shows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true </a:t>
            </a:r>
            <a:r>
              <a:rPr lang="nb-NO" altLang="nb-NO" dirty="0" err="1">
                <a:ea typeface="Calibri" panose="020F0502020204030204" pitchFamily="34" charset="0"/>
                <a:cs typeface="Times New Roman" panose="02020603050405020304" pitchFamily="18" charset="0"/>
              </a:rPr>
              <a:t>power</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do-</a:t>
            </a:r>
            <a:r>
              <a:rPr lang="nb-NO" altLang="nb-NO" dirty="0" err="1">
                <a:ea typeface="Calibri" panose="020F0502020204030204" pitchFamily="34" charset="0"/>
                <a:cs typeface="Times New Roman" panose="02020603050405020304" pitchFamily="18" charset="0"/>
              </a:rPr>
              <a:t>teach</a:t>
            </a:r>
            <a:r>
              <a:rPr lang="nb-NO" altLang="nb-NO" dirty="0">
                <a:ea typeface="Calibri" panose="020F0502020204030204" pitchFamily="34" charset="0"/>
                <a:cs typeface="Times New Roman" panose="02020603050405020304" pitchFamily="18" charset="0"/>
              </a:rPr>
              <a:t>-</a:t>
            </a:r>
            <a:r>
              <a:rPr lang="nb-NO" altLang="nb-NO" dirty="0" err="1">
                <a:ea typeface="Calibri" panose="020F0502020204030204" pitchFamily="34" charset="0"/>
                <a:cs typeface="Times New Roman" panose="02020603050405020304" pitchFamily="18" charset="0"/>
              </a:rPr>
              <a:t>repeat</a:t>
            </a:r>
            <a:r>
              <a:rPr lang="nb-NO" altLang="nb-NO" dirty="0">
                <a:ea typeface="Calibri" panose="020F0502020204030204" pitchFamily="34" charset="0"/>
                <a:cs typeface="Times New Roman" panose="02020603050405020304" pitchFamily="18" charset="0"/>
              </a:rPr>
              <a:t> system for </a:t>
            </a:r>
            <a:r>
              <a:rPr lang="nb-NO" altLang="nb-NO" dirty="0" err="1">
                <a:ea typeface="Calibri" panose="020F0502020204030204" pitchFamily="34" charset="0"/>
                <a:cs typeface="Times New Roman" panose="02020603050405020304" pitchFamily="18" charset="0"/>
              </a:rPr>
              <a:t>community</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building</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model</a:t>
            </a:r>
            <a:r>
              <a:rPr lang="nb-NO" altLang="nb-NO" dirty="0">
                <a:ea typeface="Calibri" panose="020F0502020204030204" pitchFamily="34" charset="0"/>
                <a:cs typeface="Times New Roman" panose="02020603050405020304" pitchFamily="18" charset="0"/>
              </a:rPr>
              <a:t>.</a:t>
            </a:r>
          </a:p>
          <a:p>
            <a:pPr eaLnBrk="1" hangingPunct="1">
              <a:spcBef>
                <a:spcPct val="0"/>
              </a:spcBef>
            </a:pPr>
            <a:endParaRPr lang="nb-NO" altLang="nb-NO" dirty="0">
              <a:ea typeface="Calibri" panose="020F0502020204030204" pitchFamily="34" charset="0"/>
              <a:cs typeface="Times New Roman" panose="02020603050405020304" pitchFamily="18" charset="0"/>
            </a:endParaRPr>
          </a:p>
          <a:p>
            <a:pPr eaLnBrk="1" hangingPunct="1">
              <a:spcBef>
                <a:spcPct val="0"/>
              </a:spcBef>
            </a:pP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can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see</a:t>
            </a:r>
            <a:r>
              <a:rPr lang="nb-NO" altLang="nb-NO" dirty="0">
                <a:ea typeface="Calibri" panose="020F0502020204030204" pitchFamily="34" charset="0"/>
                <a:cs typeface="Times New Roman" panose="02020603050405020304" pitchFamily="18" charset="0"/>
              </a:rPr>
              <a:t> all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payouts</a:t>
            </a:r>
            <a:r>
              <a:rPr lang="nb-NO" altLang="nb-NO" dirty="0">
                <a:ea typeface="Calibri" panose="020F0502020204030204" pitchFamily="34" charset="0"/>
                <a:cs typeface="Times New Roman" panose="02020603050405020304" pitchFamily="18" charset="0"/>
              </a:rPr>
              <a:t> at </a:t>
            </a:r>
            <a:r>
              <a:rPr lang="nb-NO" altLang="nb-NO" dirty="0" err="1">
                <a:ea typeface="Calibri" panose="020F0502020204030204" pitchFamily="34" charset="0"/>
                <a:cs typeface="Times New Roman" panose="02020603050405020304" pitchFamily="18" charset="0"/>
              </a:rPr>
              <a:t>each</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level</a:t>
            </a:r>
            <a:r>
              <a:rPr lang="nb-NO" altLang="nb-NO" dirty="0">
                <a:ea typeface="Calibri" panose="020F0502020204030204" pitchFamily="34" charset="0"/>
                <a:cs typeface="Times New Roman" panose="02020603050405020304" pitchFamily="18" charset="0"/>
              </a:rPr>
              <a:t> in gold </a:t>
            </a:r>
            <a:r>
              <a:rPr lang="nb-NO" altLang="nb-NO" dirty="0" err="1">
                <a:ea typeface="Calibri" panose="020F0502020204030204" pitchFamily="34" charset="0"/>
                <a:cs typeface="Times New Roman" panose="02020603050405020304" pitchFamily="18" charset="0"/>
              </a:rPr>
              <a:t>on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right hand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slide.</a:t>
            </a:r>
          </a:p>
          <a:p>
            <a:pPr eaLnBrk="1" hangingPunct="1">
              <a:spcBef>
                <a:spcPct val="0"/>
              </a:spcBef>
            </a:pPr>
            <a:endParaRPr lang="nb-NO" altLang="nb-NO" dirty="0">
              <a:ea typeface="Calibri" panose="020F0502020204030204" pitchFamily="34" charset="0"/>
              <a:cs typeface="Times New Roman" panose="02020603050405020304" pitchFamily="18" charset="0"/>
            </a:endParaRPr>
          </a:p>
          <a:p>
            <a:pPr eaLnBrk="1" hangingPunct="1">
              <a:spcBef>
                <a:spcPct val="0"/>
              </a:spcBef>
            </a:pPr>
            <a:r>
              <a:rPr lang="nb-NO" altLang="nb-NO" dirty="0" err="1">
                <a:ea typeface="Calibri" panose="020F0502020204030204" pitchFamily="34" charset="0"/>
                <a:cs typeface="Times New Roman" panose="02020603050405020304" pitchFamily="18" charset="0"/>
              </a:rPr>
              <a:t>When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invite</a:t>
            </a:r>
            <a:r>
              <a:rPr lang="nb-NO" altLang="nb-NO" dirty="0">
                <a:ea typeface="Calibri" panose="020F0502020204030204" pitchFamily="34" charset="0"/>
                <a:cs typeface="Times New Roman" panose="02020603050405020304" pitchFamily="18" charset="0"/>
              </a:rPr>
              <a:t> 2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make a 12 % bonus, </a:t>
            </a:r>
            <a:r>
              <a:rPr lang="nb-NO" altLang="nb-NO" dirty="0" err="1">
                <a:ea typeface="Calibri" panose="020F0502020204030204" pitchFamily="34" charset="0"/>
                <a:cs typeface="Times New Roman" panose="02020603050405020304" pitchFamily="18" charset="0"/>
              </a:rPr>
              <a:t>which</a:t>
            </a:r>
            <a:r>
              <a:rPr lang="nb-NO" altLang="nb-NO" dirty="0">
                <a:ea typeface="Calibri" panose="020F0502020204030204" pitchFamily="34" charset="0"/>
                <a:cs typeface="Times New Roman" panose="02020603050405020304" pitchFamily="18" charset="0"/>
              </a:rPr>
              <a:t> is 10% </a:t>
            </a:r>
            <a:r>
              <a:rPr lang="nb-NO" altLang="nb-NO" dirty="0" err="1">
                <a:ea typeface="Calibri" panose="020F0502020204030204" pitchFamily="34" charset="0"/>
                <a:cs typeface="Times New Roman" panose="02020603050405020304" pitchFamily="18" charset="0"/>
              </a:rPr>
              <a:t>direct</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referral</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reward</a:t>
            </a:r>
            <a:r>
              <a:rPr lang="nb-NO" altLang="nb-NO" dirty="0">
                <a:ea typeface="Calibri" panose="020F0502020204030204" pitchFamily="34" charset="0"/>
                <a:cs typeface="Times New Roman" panose="02020603050405020304" pitchFamily="18" charset="0"/>
              </a:rPr>
              <a:t> and 2% </a:t>
            </a:r>
            <a:r>
              <a:rPr lang="nb-NO" altLang="nb-NO" dirty="0" err="1">
                <a:ea typeface="Calibri" panose="020F0502020204030204" pitchFamily="34" charset="0"/>
                <a:cs typeface="Times New Roman" panose="02020603050405020304" pitchFamily="18" charset="0"/>
              </a:rPr>
              <a:t>community</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building</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reward</a:t>
            </a:r>
            <a:r>
              <a:rPr lang="nb-NO" altLang="nb-NO" dirty="0">
                <a:ea typeface="Calibri" panose="020F0502020204030204" pitchFamily="34" charset="0"/>
                <a:cs typeface="Times New Roman" panose="02020603050405020304" pitchFamily="18" charset="0"/>
              </a:rPr>
              <a:t> a total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$936 back to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in </a:t>
            </a:r>
            <a:r>
              <a:rPr lang="nb-NO" altLang="nb-NO" dirty="0" err="1">
                <a:ea typeface="Calibri" panose="020F0502020204030204" pitchFamily="34" charset="0"/>
                <a:cs typeface="Times New Roman" panose="02020603050405020304" pitchFamily="18" charset="0"/>
              </a:rPr>
              <a:t>bonuses</a:t>
            </a:r>
            <a:r>
              <a:rPr lang="nb-NO" altLang="nb-NO" dirty="0">
                <a:ea typeface="Calibri" panose="020F0502020204030204" pitchFamily="34" charset="0"/>
                <a:cs typeface="Times New Roman" panose="02020603050405020304" pitchFamily="18" charset="0"/>
              </a:rPr>
              <a:t> and </a:t>
            </a:r>
            <a:r>
              <a:rPr lang="nb-NO" altLang="nb-NO" dirty="0" err="1">
                <a:ea typeface="Calibri" panose="020F0502020204030204" pitchFamily="34" charset="0"/>
                <a:cs typeface="Times New Roman" panose="02020603050405020304" pitchFamily="18" charset="0"/>
              </a:rPr>
              <a:t>when</a:t>
            </a:r>
            <a:r>
              <a:rPr lang="nb-NO" altLang="nb-NO" dirty="0">
                <a:ea typeface="Calibri" panose="020F0502020204030204" pitchFamily="34" charset="0"/>
                <a:cs typeface="Times New Roman" panose="02020603050405020304" pitchFamily="18" charset="0"/>
              </a:rPr>
              <a:t> ever </a:t>
            </a:r>
            <a:r>
              <a:rPr lang="nb-NO" altLang="nb-NO" dirty="0" err="1">
                <a:ea typeface="Calibri" panose="020F0502020204030204" pitchFamily="34" charset="0"/>
                <a:cs typeface="Times New Roman" panose="02020603050405020304" pitchFamily="18" charset="0"/>
              </a:rPr>
              <a:t>any</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one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joins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your</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community</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earn</a:t>
            </a:r>
            <a:r>
              <a:rPr lang="nb-NO" altLang="nb-NO" dirty="0">
                <a:ea typeface="Calibri" panose="020F0502020204030204" pitchFamily="34" charset="0"/>
                <a:cs typeface="Times New Roman" panose="02020603050405020304" pitchFamily="18" charset="0"/>
              </a:rPr>
              <a:t>, in total </a:t>
            </a:r>
            <a:r>
              <a:rPr lang="nb-NO" altLang="nb-NO" dirty="0" err="1">
                <a:ea typeface="Calibri" panose="020F0502020204030204" pitchFamily="34" charset="0"/>
                <a:cs typeface="Times New Roman" panose="02020603050405020304" pitchFamily="18" charset="0"/>
              </a:rPr>
              <a:t>upto</a:t>
            </a:r>
            <a:r>
              <a:rPr lang="nb-NO" altLang="nb-NO" dirty="0">
                <a:ea typeface="Calibri" panose="020F0502020204030204" pitchFamily="34" charset="0"/>
                <a:cs typeface="Times New Roman" panose="02020603050405020304" pitchFamily="18" charset="0"/>
              </a:rPr>
              <a:t>  38% right </a:t>
            </a:r>
            <a:r>
              <a:rPr lang="nb-NO" altLang="nb-NO" dirty="0" err="1">
                <a:ea typeface="Calibri" panose="020F0502020204030204" pitchFamily="34" charset="0"/>
                <a:cs typeface="Times New Roman" panose="02020603050405020304" pitchFamily="18" charset="0"/>
              </a:rPr>
              <a:t>down</a:t>
            </a:r>
            <a:r>
              <a:rPr lang="nb-NO" altLang="nb-NO" dirty="0">
                <a:ea typeface="Calibri" panose="020F0502020204030204" pitchFamily="34" charset="0"/>
                <a:cs typeface="Times New Roman" panose="02020603050405020304" pitchFamily="18" charset="0"/>
              </a:rPr>
              <a:t> to 8 </a:t>
            </a:r>
            <a:r>
              <a:rPr lang="nb-NO" altLang="nb-NO" dirty="0" err="1">
                <a:ea typeface="Calibri" panose="020F0502020204030204" pitchFamily="34" charset="0"/>
                <a:cs typeface="Times New Roman" panose="02020603050405020304" pitchFamily="18" charset="0"/>
              </a:rPr>
              <a:t>levels</a:t>
            </a:r>
            <a:r>
              <a:rPr lang="nb-NO" altLang="nb-NO" dirty="0">
                <a:ea typeface="Calibri" panose="020F0502020204030204" pitchFamily="34" charset="0"/>
                <a:cs typeface="Times New Roman" panose="02020603050405020304" pitchFamily="18" charset="0"/>
              </a:rPr>
              <a:t>. </a:t>
            </a:r>
          </a:p>
          <a:p>
            <a:pPr eaLnBrk="1" hangingPunct="1">
              <a:spcBef>
                <a:spcPct val="0"/>
              </a:spcBef>
            </a:pPr>
            <a:endParaRPr lang="nb-NO" altLang="nb-NO" dirty="0">
              <a:ea typeface="Calibri" panose="020F0502020204030204" pitchFamily="34" charset="0"/>
              <a:cs typeface="Times New Roman" panose="02020603050405020304" pitchFamily="18" charset="0"/>
            </a:endParaRPr>
          </a:p>
          <a:p>
            <a:pPr eaLnBrk="1" hangingPunct="1">
              <a:spcBef>
                <a:spcPct val="0"/>
              </a:spcBef>
            </a:pPr>
            <a:r>
              <a:rPr lang="nb-NO" altLang="nb-NO" dirty="0">
                <a:ea typeface="Calibri" panose="020F0502020204030204" pitchFamily="34" charset="0"/>
                <a:cs typeface="Times New Roman" panose="02020603050405020304" pitchFamily="18" charset="0"/>
              </a:rPr>
              <a:t>If </a:t>
            </a:r>
            <a:r>
              <a:rPr lang="nb-NO" altLang="nb-NO" dirty="0" err="1">
                <a:ea typeface="Calibri" panose="020F0502020204030204" pitchFamily="34" charset="0"/>
                <a:cs typeface="Times New Roman" panose="02020603050405020304" pitchFamily="18" charset="0"/>
              </a:rPr>
              <a:t>everyone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follows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Do </a:t>
            </a:r>
            <a:r>
              <a:rPr lang="nb-NO" altLang="nb-NO" dirty="0" err="1">
                <a:ea typeface="Calibri" panose="020F0502020204030204" pitchFamily="34" charset="0"/>
                <a:cs typeface="Times New Roman" panose="02020603050405020304" pitchFamily="18" charset="0"/>
              </a:rPr>
              <a:t>Teach</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Repeat</a:t>
            </a:r>
            <a:r>
              <a:rPr lang="nb-NO" altLang="nb-NO" dirty="0">
                <a:ea typeface="Calibri" panose="020F0502020204030204" pitchFamily="34" charset="0"/>
                <a:cs typeface="Times New Roman" panose="02020603050405020304" pitchFamily="18" charset="0"/>
              </a:rPr>
              <a:t> system </a:t>
            </a:r>
            <a:r>
              <a:rPr lang="nb-NO" altLang="nb-NO" dirty="0" err="1">
                <a:ea typeface="Calibri" panose="020F0502020204030204" pitchFamily="34" charset="0"/>
                <a:cs typeface="Times New Roman" panose="02020603050405020304" pitchFamily="18" charset="0"/>
              </a:rPr>
              <a:t>on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gold bundle, </a:t>
            </a:r>
            <a:r>
              <a:rPr lang="nb-NO" altLang="nb-NO" dirty="0" err="1">
                <a:ea typeface="Calibri" panose="020F0502020204030204" pitchFamily="34" charset="0"/>
                <a:cs typeface="Times New Roman" panose="02020603050405020304" pitchFamily="18" charset="0"/>
              </a:rPr>
              <a:t>on</a:t>
            </a:r>
            <a:r>
              <a:rPr lang="nb-NO" altLang="nb-NO" dirty="0">
                <a:ea typeface="Calibri" panose="020F0502020204030204" pitchFamily="34" charset="0"/>
                <a:cs typeface="Times New Roman" panose="02020603050405020304" pitchFamily="18" charset="0"/>
              </a:rPr>
              <a:t> a full house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510 </a:t>
            </a:r>
            <a:r>
              <a:rPr lang="nb-NO" altLang="nb-NO" dirty="0" err="1">
                <a:ea typeface="Calibri" panose="020F0502020204030204" pitchFamily="34" charset="0"/>
                <a:cs typeface="Times New Roman" panose="02020603050405020304" pitchFamily="18" charset="0"/>
              </a:rPr>
              <a:t>people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you</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can</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earn</a:t>
            </a:r>
            <a:r>
              <a:rPr lang="nb-NO" altLang="nb-NO" dirty="0">
                <a:ea typeface="Calibri" panose="020F0502020204030204" pitchFamily="34" charset="0"/>
                <a:cs typeface="Times New Roman" panose="02020603050405020304" pitchFamily="18" charset="0"/>
              </a:rPr>
              <a:t> just under $49,000 and </a:t>
            </a:r>
            <a:r>
              <a:rPr lang="nb-NO" altLang="nb-NO" dirty="0" err="1">
                <a:ea typeface="Calibri" panose="020F0502020204030204" pitchFamily="34" charset="0"/>
                <a:cs typeface="Times New Roman" panose="02020603050405020304" pitchFamily="18" charset="0"/>
              </a:rPr>
              <a:t>also</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qualify</a:t>
            </a:r>
            <a:r>
              <a:rPr lang="nb-NO" altLang="nb-NO" dirty="0">
                <a:ea typeface="Calibri" panose="020F0502020204030204" pitchFamily="34" charset="0"/>
                <a:cs typeface="Times New Roman" panose="02020603050405020304" pitchFamily="18" charset="0"/>
              </a:rPr>
              <a:t> for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leader pools, </a:t>
            </a:r>
            <a:r>
              <a:rPr lang="nb-NO" altLang="nb-NO" dirty="0" err="1">
                <a:ea typeface="Calibri" panose="020F0502020204030204" pitchFamily="34" charset="0"/>
                <a:cs typeface="Times New Roman" panose="02020603050405020304" pitchFamily="18" charset="0"/>
              </a:rPr>
              <a:t>upto</a:t>
            </a:r>
            <a:r>
              <a:rPr lang="nb-NO" altLang="nb-NO" dirty="0">
                <a:ea typeface="Calibri" panose="020F0502020204030204" pitchFamily="34" charset="0"/>
                <a:cs typeface="Times New Roman" panose="02020603050405020304" pitchFamily="18" charset="0"/>
              </a:rPr>
              <a:t> a massive 12%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total GNG </a:t>
            </a:r>
            <a:r>
              <a:rPr lang="nb-NO" altLang="nb-NO" dirty="0" err="1">
                <a:ea typeface="Calibri" panose="020F0502020204030204" pitchFamily="34" charset="0"/>
                <a:cs typeface="Times New Roman" panose="02020603050405020304" pitchFamily="18" charset="0"/>
              </a:rPr>
              <a:t>revenue</a:t>
            </a:r>
            <a:r>
              <a:rPr lang="nb-NO" altLang="nb-NO" dirty="0">
                <a:ea typeface="Calibri" panose="020F0502020204030204" pitchFamily="34" charset="0"/>
                <a:cs typeface="Times New Roman" panose="02020603050405020304" pitchFamily="18" charset="0"/>
              </a:rPr>
              <a:t> , </a:t>
            </a:r>
            <a:r>
              <a:rPr lang="nb-NO" altLang="nb-NO" dirty="0" err="1">
                <a:ea typeface="Calibri" panose="020F0502020204030204" pitchFamily="34" charset="0"/>
                <a:cs typeface="Times New Roman" panose="02020603050405020304" pitchFamily="18" charset="0"/>
              </a:rPr>
              <a:t>but</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greatness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of</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this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model</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means</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that</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everyone</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else</a:t>
            </a:r>
            <a:r>
              <a:rPr lang="nb-NO" altLang="nb-NO" dirty="0">
                <a:ea typeface="Calibri" panose="020F0502020204030204" pitchFamily="34" charset="0"/>
                <a:cs typeface="Times New Roman" panose="02020603050405020304" pitchFamily="18" charset="0"/>
              </a:rPr>
              <a:t> in </a:t>
            </a:r>
            <a:r>
              <a:rPr lang="nb-NO" altLang="nb-NO" dirty="0" err="1">
                <a:ea typeface="Calibri" panose="020F0502020204030204" pitchFamily="34" charset="0"/>
                <a:cs typeface="Times New Roman" panose="02020603050405020304" pitchFamily="18" charset="0"/>
              </a:rPr>
              <a:t>your</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community</a:t>
            </a:r>
            <a:r>
              <a:rPr lang="nb-NO" altLang="nb-NO" dirty="0">
                <a:ea typeface="Calibri" panose="020F0502020204030204" pitchFamily="34" charset="0"/>
                <a:cs typeface="Times New Roman" panose="02020603050405020304" pitchFamily="18" charset="0"/>
              </a:rPr>
              <a:t> is </a:t>
            </a:r>
            <a:r>
              <a:rPr lang="nb-NO" altLang="nb-NO" dirty="0" err="1">
                <a:ea typeface="Calibri" panose="020F0502020204030204" pitchFamily="34" charset="0"/>
                <a:cs typeface="Times New Roman" panose="02020603050405020304" pitchFamily="18" charset="0"/>
              </a:rPr>
              <a:t>also</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earning</a:t>
            </a:r>
            <a:r>
              <a:rPr lang="nb-NO" altLang="nb-NO" dirty="0">
                <a:ea typeface="Calibri" panose="020F0502020204030204" pitchFamily="34" charset="0"/>
                <a:cs typeface="Times New Roman" panose="02020603050405020304" pitchFamily="18" charset="0"/>
              </a:rPr>
              <a:t>.  </a:t>
            </a:r>
            <a:r>
              <a:rPr lang="nb-NO" altLang="nb-NO" dirty="0" err="1">
                <a:ea typeface="Calibri" panose="020F0502020204030204" pitchFamily="34" charset="0"/>
                <a:cs typeface="Times New Roman" panose="02020603050405020304" pitchFamily="18" charset="0"/>
              </a:rPr>
              <a:t>Which</a:t>
            </a:r>
            <a:r>
              <a:rPr lang="nb-NO" altLang="nb-NO" dirty="0">
                <a:ea typeface="Calibri" panose="020F0502020204030204" pitchFamily="34" charset="0"/>
                <a:cs typeface="Times New Roman" panose="02020603050405020304" pitchFamily="18" charset="0"/>
              </a:rPr>
              <a:t> makes </a:t>
            </a:r>
            <a:r>
              <a:rPr lang="nb-NO" altLang="nb-NO" dirty="0" err="1">
                <a:ea typeface="Calibri" panose="020F0502020204030204" pitchFamily="34" charset="0"/>
                <a:cs typeface="Times New Roman" panose="02020603050405020304" pitchFamily="18" charset="0"/>
              </a:rPr>
              <a:t>this</a:t>
            </a:r>
            <a:r>
              <a:rPr lang="nb-NO" altLang="nb-NO" dirty="0">
                <a:ea typeface="Calibri" panose="020F0502020204030204" pitchFamily="34" charset="0"/>
                <a:cs typeface="Times New Roman" panose="02020603050405020304" pitchFamily="18" charset="0"/>
              </a:rPr>
              <a:t> a fair, </a:t>
            </a:r>
            <a:r>
              <a:rPr lang="nb-NO" altLang="nb-NO" dirty="0" err="1">
                <a:ea typeface="Calibri" panose="020F0502020204030204" pitchFamily="34" charset="0"/>
                <a:cs typeface="Times New Roman" panose="02020603050405020304" pitchFamily="18" charset="0"/>
              </a:rPr>
              <a:t>equal</a:t>
            </a:r>
            <a:r>
              <a:rPr lang="nb-NO" altLang="nb-NO" dirty="0">
                <a:ea typeface="Calibri" panose="020F0502020204030204" pitchFamily="34" charset="0"/>
                <a:cs typeface="Times New Roman" panose="02020603050405020304" pitchFamily="18" charset="0"/>
              </a:rPr>
              <a:t> and </a:t>
            </a:r>
            <a:r>
              <a:rPr lang="nb-NO" altLang="nb-NO" dirty="0" err="1">
                <a:ea typeface="Calibri" panose="020F0502020204030204" pitchFamily="34" charset="0"/>
                <a:cs typeface="Times New Roman" panose="02020603050405020304" pitchFamily="18" charset="0"/>
              </a:rPr>
              <a:t>rewarded</a:t>
            </a:r>
            <a:r>
              <a:rPr lang="nb-NO" altLang="nb-NO" dirty="0">
                <a:ea typeface="Calibri" panose="020F0502020204030204" pitchFamily="34" charset="0"/>
                <a:cs typeface="Times New Roman" panose="02020603050405020304" pitchFamily="18" charset="0"/>
              </a:rPr>
              <a:t> system for all.</a:t>
            </a:r>
          </a:p>
        </p:txBody>
      </p:sp>
      <p:sp>
        <p:nvSpPr>
          <p:cNvPr id="17411" name="Slide Number Placeholder 3">
            <a:extLst>
              <a:ext uri="{FF2B5EF4-FFF2-40B4-BE49-F238E27FC236}">
                <a16:creationId xmlns:a16="http://schemas.microsoft.com/office/drawing/2014/main" id="{E7AF0D48-06BC-9747-0FF9-20DFB68876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304D34-F8FF-C849-A215-755B1348610D}"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9453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The Digital Assets Market is the fastest growing market in the world and that makes total sense!  Why, because we are going to see everything that is in the traditional market move onto the digital market driven by blockchain technology and this will reflect in the increase of digital users by many fold over the coming years.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nb-NO"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If we look at how the world has changed due to the drive of technology, this landscape has seen a massive shift over the last years and will see a greater shift now and into the future.  Currently there are around 400 Million users in the digital assets market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nb-NO"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and research shows this will grow to 1 billion users by 2027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nb-NO"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Click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And a staggering 1.8 billion users by 2030,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nb-NO"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b-NO" dirty="0">
                <a:ea typeface="Calibri" panose="020F0502020204030204" pitchFamily="34" charset="0"/>
                <a:cs typeface="Times New Roman" panose="02020603050405020304" pitchFamily="18" charset="0"/>
              </a:rPr>
              <a:t>which is a massive rise in active users and a true opportunity to take advantage of this growth,……… as people will be actively looking to get engaged.</a:t>
            </a: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C9644D-741E-EE43-8D16-08A785CE942A}" type="slidenum">
              <a:rPr lang="nb-NO" altLang="nb-NO">
                <a:solidFill>
                  <a:srgbClr val="000000"/>
                </a:solidFill>
              </a:rPr>
              <a:pPr/>
              <a:t>3</a:t>
            </a:fld>
            <a:endParaRPr lang="nb-NO" altLang="nb-NO" dirty="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Plassholder for lysbilde 1">
            <a:extLst>
              <a:ext uri="{FF2B5EF4-FFF2-40B4-BE49-F238E27FC236}">
                <a16:creationId xmlns:a16="http://schemas.microsoft.com/office/drawing/2014/main" id="{39B27C44-FC85-7048-A480-191A77AB2D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Plassholder for notater 2">
            <a:extLst>
              <a:ext uri="{FF2B5EF4-FFF2-40B4-BE49-F238E27FC236}">
                <a16:creationId xmlns:a16="http://schemas.microsoft.com/office/drawing/2014/main" id="{377C871C-CE4A-8881-A39D-9E5476689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dirty="0"/>
              <a:t>This is the money trail for the Gold Bundle, showing the Do teach repeat system value.  Every dollar that comes into GNG is accounted for and audited against.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dirty="0"/>
              <a:t>The earnings shown for the upline, you, the team and loyalty, make up 50% of the total turnover in this matrix to 8 levels, 25% goes to the PNGVN token for investments, 20% goes to dividends on the PNGVN token and 5% to the company to cover delivery costs.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dirty="0"/>
              <a:t>This is our transparency as a company and how the funds are allocated so you know where every dollar you spent in our opportunity is used.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dirty="0"/>
              <a:t>And as you can see there is a huge income earning opportunity here not only for you but for all those who become a part of your team matrix in our community.</a:t>
            </a:r>
          </a:p>
          <a:p>
            <a:endParaRPr lang="nb-NO" altLang="nb-NO" dirty="0"/>
          </a:p>
        </p:txBody>
      </p:sp>
      <p:sp>
        <p:nvSpPr>
          <p:cNvPr id="41987" name="Plassholder for lysbildenummer 3">
            <a:extLst>
              <a:ext uri="{FF2B5EF4-FFF2-40B4-BE49-F238E27FC236}">
                <a16:creationId xmlns:a16="http://schemas.microsoft.com/office/drawing/2014/main" id="{BFF1FCB0-F906-275C-A0D0-6B9B204A19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A19AC-BD72-3B49-BEA7-4A55DCB78F31}" type="slidenum">
              <a:rPr kumimoji="0" lang="nb-NO"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b-NO"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33243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z="1200" kern="1200" dirty="0">
                <a:solidFill>
                  <a:schemeClr val="tx1"/>
                </a:solidFill>
                <a:effectLst/>
                <a:latin typeface="+mn-lt"/>
                <a:ea typeface="+mn-ea"/>
                <a:cs typeface="+mn-cs"/>
              </a:rPr>
              <a:t>To keep your REWARDS active, AND  to have a re-occuring income, you need to purchase an NFT every 90 days.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The NFT you purcahse should reflect the level of growth in your matrix so that you do not miss out on any available bonuses to you.</a:t>
            </a:r>
          </a:p>
          <a:p>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The community members will be happy to do this, as they can make a great income from the system and would want to continue to earn REWARDS,…….. as their community grows. </a:t>
            </a:r>
          </a:p>
          <a:p>
            <a:r>
              <a:rPr lang="nb-N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This will have several advantages for the business,………. as it will provide fresh captial for investments, and growth of the token value and dividend, as well as keeping community rewards active……. giving long term sustainability to all. </a:t>
            </a:r>
          </a:p>
          <a:p>
            <a:r>
              <a:rPr lang="nb-N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So, Do the job once, do it well, and see the benefits,……….. over and over again.</a:t>
            </a:r>
            <a:endParaRPr lang="en-GB" sz="1200" kern="1200" dirty="0">
              <a:solidFill>
                <a:schemeClr val="tx1"/>
              </a:solidFill>
              <a:effectLst/>
              <a:latin typeface="+mn-lt"/>
              <a:ea typeface="+mn-ea"/>
              <a:cs typeface="+mn-cs"/>
            </a:endParaRP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1130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r>
              <a:rPr lang="nb-NO" altLang="nb-NO" dirty="0">
                <a:ea typeface="Calibri" panose="020F0502020204030204" pitchFamily="34" charset="0"/>
                <a:cs typeface="Times New Roman" panose="02020603050405020304" pitchFamily="18" charset="0"/>
              </a:rPr>
              <a:t>To pay in for the GNG Opportunity we are crypto friendly and accept Tether USDT TRC20 as well as many other pay in options.</a:t>
            </a:r>
          </a:p>
          <a:p>
            <a:endParaRPr lang="nb-NO" altLang="nb-NO" dirty="0">
              <a:ea typeface="Calibri" panose="020F0502020204030204" pitchFamily="34" charset="0"/>
              <a:cs typeface="Times New Roman" panose="02020603050405020304" pitchFamily="18" charset="0"/>
            </a:endParaRPr>
          </a:p>
          <a:p>
            <a:r>
              <a:rPr lang="nb-NO" altLang="nb-NO" dirty="0">
                <a:ea typeface="Calibri" panose="020F0502020204030204" pitchFamily="34" charset="0"/>
                <a:cs typeface="Times New Roman" panose="02020603050405020304" pitchFamily="18" charset="0"/>
              </a:rPr>
              <a:t>Payout of commissions will be in Tether USDT every Friday, without fail.</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5535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Read slide</a:t>
            </a: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060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The GNG </a:t>
            </a:r>
            <a:r>
              <a:rPr lang="en-US" altLang="nb-NO">
                <a:ea typeface="Calibri" panose="020F0502020204030204" pitchFamily="34" charset="0"/>
                <a:cs typeface="Times New Roman" panose="02020603050405020304" pitchFamily="18" charset="0"/>
              </a:rPr>
              <a:t>opportunity is </a:t>
            </a:r>
            <a:r>
              <a:rPr lang="en-US" altLang="nb-NO" dirty="0">
                <a:ea typeface="Calibri" panose="020F0502020204030204" pitchFamily="34" charset="0"/>
                <a:cs typeface="Times New Roman" panose="02020603050405020304" pitchFamily="18" charset="0"/>
              </a:rPr>
              <a:t>truly exciting and hugely rewarding because it has been built for the community by the community.</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The only question you need to ask yourself is……WHEN WILL YOU BE A PART OF IT?</a:t>
            </a: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226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The other great technological market growth as predicted by experts will be the growth in the rising NFT (non fungible token) Market set to grow from it’s current 27 Billion market cap </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To 147 Billion in 2026, that’s a 600% rise in a couple of years.</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 </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And a Booming 1 Trillion dollar industry by 2030,  this will mark not only huge upside, but also huge opportunity in a rising market, and we are set to ride this wave in growth for many years to come!</a:t>
            </a: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C9644D-741E-EE43-8D16-08A785CE942A}" type="slidenum">
              <a:rPr lang="nb-NO" altLang="nb-NO">
                <a:solidFill>
                  <a:srgbClr val="000000"/>
                </a:solidFill>
              </a:rPr>
              <a:pPr/>
              <a:t>4</a:t>
            </a:fld>
            <a:endParaRPr lang="nb-NO" altLang="nb-NO" dirty="0">
              <a:solidFill>
                <a:srgbClr val="000000"/>
              </a:solidFill>
            </a:endParaRPr>
          </a:p>
        </p:txBody>
      </p:sp>
    </p:spTree>
    <p:extLst>
      <p:ext uri="{BB962C8B-B14F-4D97-AF65-F5344CB8AC3E}">
        <p14:creationId xmlns:p14="http://schemas.microsoft.com/office/powerpoint/2010/main" val="40421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So, if you believe in the NFT and Crypto market</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Like we do and many experts in this space</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Click</a:t>
            </a:r>
          </a:p>
          <a:p>
            <a:endParaRPr lang="en-US" altLang="nb-NO" dirty="0">
              <a:ea typeface="Calibri" panose="020F0502020204030204" pitchFamily="34" charset="0"/>
              <a:cs typeface="Times New Roman" panose="02020603050405020304" pitchFamily="18" charset="0"/>
            </a:endParaRPr>
          </a:p>
          <a:p>
            <a:r>
              <a:rPr lang="en-US" altLang="nb-NO" dirty="0">
                <a:ea typeface="Calibri" panose="020F0502020204030204" pitchFamily="34" charset="0"/>
                <a:cs typeface="Times New Roman" panose="02020603050405020304" pitchFamily="18" charset="0"/>
              </a:rPr>
              <a:t>Then GNG is the only place to be, where everyday people will have the opportunity to be a part of the massive growth in this rising market in the most simple and effective way!</a:t>
            </a:r>
          </a:p>
          <a:p>
            <a:endParaRPr lang="en-US" altLang="nb-NO" dirty="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C9644D-741E-EE43-8D16-08A785CE942A}" type="slidenum">
              <a:rPr lang="nb-NO" altLang="nb-NO">
                <a:solidFill>
                  <a:srgbClr val="000000"/>
                </a:solidFill>
              </a:rPr>
              <a:pPr/>
              <a:t>5</a:t>
            </a:fld>
            <a:endParaRPr lang="nb-NO" altLang="nb-NO" dirty="0">
              <a:solidFill>
                <a:srgbClr val="000000"/>
              </a:solidFill>
            </a:endParaRPr>
          </a:p>
        </p:txBody>
      </p:sp>
    </p:spTree>
    <p:extLst>
      <p:ext uri="{BB962C8B-B14F-4D97-AF65-F5344CB8AC3E}">
        <p14:creationId xmlns:p14="http://schemas.microsoft.com/office/powerpoint/2010/main" val="255171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A59ACD2-7478-5485-0FF8-053BE70DE7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8393361A-D102-D28B-7BF3-F4799997F8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dirty="0">
                <a:ea typeface="Calibri" panose="020F0502020204030204" pitchFamily="34" charset="0"/>
                <a:cs typeface="Times New Roman" panose="02020603050405020304" pitchFamily="18" charset="0"/>
              </a:rPr>
              <a:t>Read Slide</a:t>
            </a:r>
          </a:p>
        </p:txBody>
      </p:sp>
      <p:sp>
        <p:nvSpPr>
          <p:cNvPr id="35843" name="Slide Number Placeholder 3">
            <a:extLst>
              <a:ext uri="{FF2B5EF4-FFF2-40B4-BE49-F238E27FC236}">
                <a16:creationId xmlns:a16="http://schemas.microsoft.com/office/drawing/2014/main" id="{93121F48-171F-F5B4-D95D-F9A3E12704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31745-70D0-5247-8757-B17C0CE9C65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495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A59ACD2-7478-5485-0FF8-053BE70DE7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8393361A-D102-D28B-7BF3-F4799997F8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r>
              <a:rPr lang="en-GB" altLang="nb-NO" dirty="0">
                <a:ea typeface="Calibri" panose="020F0502020204030204" pitchFamily="34" charset="0"/>
                <a:cs typeface="Times New Roman" panose="02020603050405020304" pitchFamily="18" charset="0"/>
              </a:rPr>
              <a:t>GNG has many unique selling points the key ones are, that we will ride the wave of growth together in these tech markets set to rise by 600% and more over the coming years, </a:t>
            </a:r>
          </a:p>
          <a:p>
            <a:r>
              <a:rPr lang="en-GB" altLang="nb-NO" dirty="0">
                <a:ea typeface="Calibri" panose="020F0502020204030204" pitchFamily="34" charset="0"/>
                <a:cs typeface="Times New Roman" panose="02020603050405020304" pitchFamily="18" charset="0"/>
              </a:rPr>
              <a:t>we are building a one time happy and functional community that will benefit from this growth, </a:t>
            </a:r>
          </a:p>
          <a:p>
            <a:r>
              <a:rPr lang="en-GB" altLang="nb-NO" dirty="0">
                <a:ea typeface="Calibri" panose="020F0502020204030204" pitchFamily="34" charset="0"/>
                <a:cs typeface="Times New Roman" panose="02020603050405020304" pitchFamily="18" charset="0"/>
              </a:rPr>
              <a:t>our product is a brand building NFT that is sellable across all global markets, </a:t>
            </a:r>
          </a:p>
          <a:p>
            <a:r>
              <a:rPr lang="en-GB" altLang="nb-NO" dirty="0">
                <a:ea typeface="Calibri" panose="020F0502020204030204" pitchFamily="34" charset="0"/>
                <a:cs typeface="Times New Roman" panose="02020603050405020304" pitchFamily="18" charset="0"/>
              </a:rPr>
              <a:t>we offer the best income earning opportunity in the market today and these elements are all backed by our own security token that will create long term wealth for our community for many years to come.</a:t>
            </a:r>
          </a:p>
          <a:p>
            <a:endParaRPr lang="en-GB" altLang="en-US" dirty="0">
              <a:ea typeface="Calibri" panose="020F0502020204030204" pitchFamily="34" charset="0"/>
              <a:cs typeface="Times New Roman" panose="02020603050405020304" pitchFamily="18" charset="0"/>
            </a:endParaRPr>
          </a:p>
          <a:p>
            <a:r>
              <a:rPr lang="en-GB" altLang="en-US" dirty="0">
                <a:ea typeface="Calibri" panose="020F0502020204030204" pitchFamily="34" charset="0"/>
                <a:cs typeface="Times New Roman" panose="02020603050405020304" pitchFamily="18" charset="0"/>
              </a:rPr>
              <a:t>Read slide</a:t>
            </a:r>
          </a:p>
          <a:p>
            <a:endParaRPr lang="en-US" altLang="nb-NO" dirty="0">
              <a:ea typeface="Calibri" panose="020F0502020204030204" pitchFamily="34" charset="0"/>
              <a:cs typeface="Times New Roman" panose="02020603050405020304" pitchFamily="18" charset="0"/>
            </a:endParaRPr>
          </a:p>
        </p:txBody>
      </p:sp>
      <p:sp>
        <p:nvSpPr>
          <p:cNvPr id="35843" name="Slide Number Placeholder 3">
            <a:extLst>
              <a:ext uri="{FF2B5EF4-FFF2-40B4-BE49-F238E27FC236}">
                <a16:creationId xmlns:a16="http://schemas.microsoft.com/office/drawing/2014/main" id="{93121F48-171F-F5B4-D95D-F9A3E12704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31745-70D0-5247-8757-B17C0CE9C65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96003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This is how it works and the benefits you receive being a part of the GNG Community and it’s so SIMPLE.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When You buy one of our brand building NFTs, you become a community member</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and this opens up the whole GNG opportunity to you:</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NFT’s range from $250 to $3,9000</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Buy an NFT and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WE will gift you our own PNGVN tokens for the full amount that pay out quarterly dividends,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When you become a community marketing member and invite 2, this allows you to earn from the best </a:t>
            </a:r>
            <a:r>
              <a:rPr lang="nb-NO" sz="1200" kern="1200" dirty="0">
                <a:solidFill>
                  <a:schemeClr val="tx1"/>
                </a:solidFill>
                <a:effectLst/>
                <a:latin typeface="+mn-lt"/>
                <a:ea typeface="+mn-ea"/>
                <a:cs typeface="+mn-cs"/>
              </a:rPr>
              <a:t>COMMUNITY REWARDS </a:t>
            </a:r>
            <a:r>
              <a:rPr lang="en-GB" sz="1200" dirty="0">
                <a:effectLst/>
                <a:latin typeface="Calibri" panose="020F0502020204030204" pitchFamily="34" charset="0"/>
                <a:ea typeface="Calibri" panose="020F0502020204030204" pitchFamily="34" charset="0"/>
                <a:cs typeface="Times New Roman" panose="02020603050405020304" pitchFamily="18" charset="0"/>
              </a:rPr>
              <a:t>and pay outs ever.</a:t>
            </a:r>
          </a:p>
          <a:p>
            <a:pPr>
              <a:lnSpc>
                <a:spcPct val="107000"/>
              </a:lnSpc>
              <a:spcAft>
                <a:spcPts val="800"/>
              </a:spcAft>
            </a:pP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Click</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As a community member, you will have access to the best information in the NFT and Crypto space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and the best masterclasses in Finance. </a:t>
            </a:r>
          </a:p>
          <a:p>
            <a:pPr>
              <a:lnSpc>
                <a:spcPct val="107000"/>
              </a:lnSpc>
              <a:spcAft>
                <a:spcPts val="800"/>
              </a:spcAft>
            </a:pP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You receive All of these benefits just by buying our brand building NFT, making this the easiest way to enter and earn from the NFT space.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Our business opportunity is Simple, inclusive and most importantly straightforward.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066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A77631-56BC-AC5E-C8B9-281B694A3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1A33C5D-0C73-E15F-EBDB-389E3B89B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nb-NO" dirty="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Let’s talk about our product and why we chose the sophisticated Penguin to build our brand identity for the community and token.</a:t>
            </a:r>
          </a:p>
          <a:p>
            <a:pPr>
              <a:lnSpc>
                <a:spcPct val="107000"/>
              </a:lnSpc>
              <a:spcAft>
                <a:spcPts val="800"/>
              </a:spcAft>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us it’s all about the collective identity of the community and company working together in perfect synergy.   Where we work together, where all are equal with the same opportunities and we have a single common goal. That is why we chose the sophisticated penguin as our Brand identity for our NFT collections.  The best part is that every NFT has been created by a digital artist using real art techniques and every NFT is unique, so you are buying a one off piece.</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Did You Know:</a:t>
            </a:r>
          </a:p>
          <a:p>
            <a:pPr>
              <a:lnSpc>
                <a:spcPct val="107000"/>
              </a:lnSpc>
              <a:spcAft>
                <a:spcPts val="800"/>
              </a:spcAft>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Read</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Read</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Read.</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Click: Read.</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this brand and ethos, together with our community and PNGVN Token we are well on our way to building a new era in community marketing, making community growing great again!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nb-NO" dirty="0">
              <a:ea typeface="Calibri" panose="020F0502020204030204" pitchFamily="34" charset="0"/>
              <a:cs typeface="Times New Roman" panose="02020603050405020304" pitchFamily="18" charset="0"/>
            </a:endParaRPr>
          </a:p>
        </p:txBody>
      </p:sp>
      <p:sp>
        <p:nvSpPr>
          <p:cNvPr id="29699" name="Slide Number Placeholder 3">
            <a:extLst>
              <a:ext uri="{FF2B5EF4-FFF2-40B4-BE49-F238E27FC236}">
                <a16:creationId xmlns:a16="http://schemas.microsoft.com/office/drawing/2014/main" id="{D142DDE9-032B-1247-49E3-F606D9CD0F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9644D-741E-EE43-8D16-08A785CE942A}"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b-NO" altLang="nb-NO"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356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ABDE4E0-4768-F875-629D-677679351529}"/>
              </a:ext>
            </a:extLst>
          </p:cNvPr>
          <p:cNvSpPr>
            <a:spLocks noGrp="1"/>
          </p:cNvSpPr>
          <p:nvPr>
            <p:ph type="dt" sz="half" idx="10"/>
          </p:nvPr>
        </p:nvSpPr>
        <p:spPr/>
        <p:txBody>
          <a:bodyPr/>
          <a:lstStyle>
            <a:lvl1pPr>
              <a:defRPr/>
            </a:lvl1pPr>
          </a:lstStyle>
          <a:p>
            <a:pPr>
              <a:defRPr/>
            </a:pPr>
            <a:fld id="{17E82328-F15C-BF47-A01A-FB315BD5EB65}"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7DD02080-A060-5137-7B14-C583AB6E8761}"/>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FEBB1809-C9CB-EE99-21A9-347C25C89A60}"/>
              </a:ext>
            </a:extLst>
          </p:cNvPr>
          <p:cNvSpPr>
            <a:spLocks noGrp="1"/>
          </p:cNvSpPr>
          <p:nvPr>
            <p:ph type="sldNum" sz="quarter" idx="12"/>
          </p:nvPr>
        </p:nvSpPr>
        <p:spPr/>
        <p:txBody>
          <a:bodyPr/>
          <a:lstStyle>
            <a:lvl1pPr>
              <a:defRPr/>
            </a:lvl1pPr>
          </a:lstStyle>
          <a:p>
            <a:fld id="{BB85DA83-E430-F944-B316-4E74150BC449}" type="slidenum">
              <a:rPr lang="nb-NO" altLang="en-US"/>
              <a:pPr/>
              <a:t>‹#›</a:t>
            </a:fld>
            <a:endParaRPr lang="nb-NO" altLang="en-US" dirty="0"/>
          </a:p>
        </p:txBody>
      </p:sp>
    </p:spTree>
    <p:extLst>
      <p:ext uri="{BB962C8B-B14F-4D97-AF65-F5344CB8AC3E}">
        <p14:creationId xmlns:p14="http://schemas.microsoft.com/office/powerpoint/2010/main" val="238020764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4B47A7-1901-69C9-6328-9E451F5336EC}"/>
              </a:ext>
            </a:extLst>
          </p:cNvPr>
          <p:cNvSpPr>
            <a:spLocks noGrp="1"/>
          </p:cNvSpPr>
          <p:nvPr>
            <p:ph type="dt" sz="half" idx="10"/>
          </p:nvPr>
        </p:nvSpPr>
        <p:spPr/>
        <p:txBody>
          <a:bodyPr/>
          <a:lstStyle>
            <a:lvl1pPr>
              <a:defRPr/>
            </a:lvl1pPr>
          </a:lstStyle>
          <a:p>
            <a:pPr>
              <a:defRPr/>
            </a:pPr>
            <a:fld id="{815F3DF1-7BB4-C14B-96A3-390668BB6FA9}"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510F2866-2A9B-63EE-FF86-867AD113EF5F}"/>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014F430D-A15D-E99A-3CBB-6D123578F08E}"/>
              </a:ext>
            </a:extLst>
          </p:cNvPr>
          <p:cNvSpPr>
            <a:spLocks noGrp="1"/>
          </p:cNvSpPr>
          <p:nvPr>
            <p:ph type="sldNum" sz="quarter" idx="12"/>
          </p:nvPr>
        </p:nvSpPr>
        <p:spPr/>
        <p:txBody>
          <a:bodyPr/>
          <a:lstStyle>
            <a:lvl1pPr>
              <a:defRPr/>
            </a:lvl1pPr>
          </a:lstStyle>
          <a:p>
            <a:fld id="{BF69D79B-DC2C-1745-AC7A-8AE3AAF16EA1}" type="slidenum">
              <a:rPr lang="nb-NO" altLang="en-US"/>
              <a:pPr/>
              <a:t>‹#›</a:t>
            </a:fld>
            <a:endParaRPr lang="nb-NO" altLang="en-US" dirty="0"/>
          </a:p>
        </p:txBody>
      </p:sp>
    </p:spTree>
    <p:extLst>
      <p:ext uri="{BB962C8B-B14F-4D97-AF65-F5344CB8AC3E}">
        <p14:creationId xmlns:p14="http://schemas.microsoft.com/office/powerpoint/2010/main" val="14425932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5E0C7DE-D22B-9439-FE16-B8BC4FC38E2B}"/>
              </a:ext>
            </a:extLst>
          </p:cNvPr>
          <p:cNvSpPr>
            <a:spLocks noGrp="1"/>
          </p:cNvSpPr>
          <p:nvPr>
            <p:ph type="dt" sz="half" idx="10"/>
          </p:nvPr>
        </p:nvSpPr>
        <p:spPr/>
        <p:txBody>
          <a:bodyPr/>
          <a:lstStyle>
            <a:lvl1pPr>
              <a:defRPr/>
            </a:lvl1pPr>
          </a:lstStyle>
          <a:p>
            <a:pPr>
              <a:defRPr/>
            </a:pPr>
            <a:fld id="{142E72C1-6383-1B44-9B32-735A524778EF}"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8D7162DD-1CCD-033E-A0D2-607A47541A72}"/>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85B8A822-1D68-4DB4-708B-9D8FCF45B319}"/>
              </a:ext>
            </a:extLst>
          </p:cNvPr>
          <p:cNvSpPr>
            <a:spLocks noGrp="1"/>
          </p:cNvSpPr>
          <p:nvPr>
            <p:ph type="sldNum" sz="quarter" idx="12"/>
          </p:nvPr>
        </p:nvSpPr>
        <p:spPr/>
        <p:txBody>
          <a:bodyPr/>
          <a:lstStyle>
            <a:lvl1pPr>
              <a:defRPr/>
            </a:lvl1pPr>
          </a:lstStyle>
          <a:p>
            <a:fld id="{DBB8D0F9-BCBC-A64D-9542-11D7D3F399CB}" type="slidenum">
              <a:rPr lang="nb-NO" altLang="en-US"/>
              <a:pPr/>
              <a:t>‹#›</a:t>
            </a:fld>
            <a:endParaRPr lang="nb-NO" altLang="en-US" dirty="0"/>
          </a:p>
        </p:txBody>
      </p:sp>
    </p:spTree>
    <p:extLst>
      <p:ext uri="{BB962C8B-B14F-4D97-AF65-F5344CB8AC3E}">
        <p14:creationId xmlns:p14="http://schemas.microsoft.com/office/powerpoint/2010/main" val="10976637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E643FE8-ACF6-2A4A-831E-24F97E91DBEC}"/>
              </a:ext>
            </a:extLst>
          </p:cNvPr>
          <p:cNvSpPr>
            <a:spLocks noGrp="1"/>
          </p:cNvSpPr>
          <p:nvPr>
            <p:ph type="dt" sz="half" idx="10"/>
          </p:nvPr>
        </p:nvSpPr>
        <p:spPr/>
        <p:txBody>
          <a:bodyPr/>
          <a:lstStyle>
            <a:lvl1pPr>
              <a:defRPr/>
            </a:lvl1pPr>
          </a:lstStyle>
          <a:p>
            <a:pPr>
              <a:defRPr/>
            </a:pPr>
            <a:fld id="{277EE29C-871A-6C4A-9170-8B758FC7B1DF}"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C78CCD99-2EEF-750C-6C70-189E9804F3B9}"/>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03DE91AE-05C9-01AF-9486-DC3A28D2AD11}"/>
              </a:ext>
            </a:extLst>
          </p:cNvPr>
          <p:cNvSpPr>
            <a:spLocks noGrp="1"/>
          </p:cNvSpPr>
          <p:nvPr>
            <p:ph type="sldNum" sz="quarter" idx="12"/>
          </p:nvPr>
        </p:nvSpPr>
        <p:spPr/>
        <p:txBody>
          <a:bodyPr/>
          <a:lstStyle>
            <a:lvl1pPr>
              <a:defRPr/>
            </a:lvl1pPr>
          </a:lstStyle>
          <a:p>
            <a:pPr>
              <a:defRPr/>
            </a:pPr>
            <a:fld id="{B34F2CD5-CB3D-EF4D-B178-D7B267880353}" type="slidenum">
              <a:rPr lang="nb-NO" altLang="en-US"/>
              <a:pPr>
                <a:defRPr/>
              </a:pPr>
              <a:t>‹#›</a:t>
            </a:fld>
            <a:endParaRPr lang="nb-NO" altLang="en-US" dirty="0"/>
          </a:p>
        </p:txBody>
      </p:sp>
    </p:spTree>
    <p:extLst>
      <p:ext uri="{BB962C8B-B14F-4D97-AF65-F5344CB8AC3E}">
        <p14:creationId xmlns:p14="http://schemas.microsoft.com/office/powerpoint/2010/main" val="15754392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3E96A94-5004-BE64-37FF-067CE37FD5B1}"/>
              </a:ext>
            </a:extLst>
          </p:cNvPr>
          <p:cNvSpPr>
            <a:spLocks noGrp="1"/>
          </p:cNvSpPr>
          <p:nvPr>
            <p:ph type="dt" sz="half" idx="10"/>
          </p:nvPr>
        </p:nvSpPr>
        <p:spPr/>
        <p:txBody>
          <a:bodyPr/>
          <a:lstStyle>
            <a:lvl1pPr>
              <a:defRPr/>
            </a:lvl1pPr>
          </a:lstStyle>
          <a:p>
            <a:pPr>
              <a:defRPr/>
            </a:pPr>
            <a:fld id="{E18564B1-EDA2-DF44-805C-BEFC8B171A13}"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04CAE4C9-3A5B-602A-751E-ED9C13DA2020}"/>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7C7C34FA-3A04-303C-2749-B9A4D2228F24}"/>
              </a:ext>
            </a:extLst>
          </p:cNvPr>
          <p:cNvSpPr>
            <a:spLocks noGrp="1"/>
          </p:cNvSpPr>
          <p:nvPr>
            <p:ph type="sldNum" sz="quarter" idx="12"/>
          </p:nvPr>
        </p:nvSpPr>
        <p:spPr/>
        <p:txBody>
          <a:bodyPr/>
          <a:lstStyle>
            <a:lvl1pPr>
              <a:defRPr/>
            </a:lvl1pPr>
          </a:lstStyle>
          <a:p>
            <a:pPr>
              <a:defRPr/>
            </a:pPr>
            <a:fld id="{743279F6-F22D-294A-8DE2-C5BD7F4E9AF4}" type="slidenum">
              <a:rPr lang="nb-NO" altLang="en-US"/>
              <a:pPr>
                <a:defRPr/>
              </a:pPr>
              <a:t>‹#›</a:t>
            </a:fld>
            <a:endParaRPr lang="nb-NO" altLang="en-US" dirty="0"/>
          </a:p>
        </p:txBody>
      </p:sp>
    </p:spTree>
    <p:extLst>
      <p:ext uri="{BB962C8B-B14F-4D97-AF65-F5344CB8AC3E}">
        <p14:creationId xmlns:p14="http://schemas.microsoft.com/office/powerpoint/2010/main" val="15755181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AC9C876-9174-6525-FE99-C9C57B3AE9AA}"/>
              </a:ext>
            </a:extLst>
          </p:cNvPr>
          <p:cNvSpPr>
            <a:spLocks noGrp="1"/>
          </p:cNvSpPr>
          <p:nvPr>
            <p:ph type="dt" sz="half" idx="10"/>
          </p:nvPr>
        </p:nvSpPr>
        <p:spPr/>
        <p:txBody>
          <a:bodyPr/>
          <a:lstStyle>
            <a:lvl1pPr>
              <a:defRPr/>
            </a:lvl1pPr>
          </a:lstStyle>
          <a:p>
            <a:pPr>
              <a:defRPr/>
            </a:pPr>
            <a:fld id="{BC9E2B4D-3925-1549-9F87-031ECE24A5DD}"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E534DDC3-2082-53C4-9EE2-2DD98CF916F7}"/>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2DAEE13A-6CA4-4012-8404-3E5F136C531F}"/>
              </a:ext>
            </a:extLst>
          </p:cNvPr>
          <p:cNvSpPr>
            <a:spLocks noGrp="1"/>
          </p:cNvSpPr>
          <p:nvPr>
            <p:ph type="sldNum" sz="quarter" idx="12"/>
          </p:nvPr>
        </p:nvSpPr>
        <p:spPr/>
        <p:txBody>
          <a:bodyPr/>
          <a:lstStyle>
            <a:lvl1pPr>
              <a:defRPr/>
            </a:lvl1pPr>
          </a:lstStyle>
          <a:p>
            <a:pPr>
              <a:defRPr/>
            </a:pPr>
            <a:fld id="{3852221B-40D8-E64C-9431-F95065431836}" type="slidenum">
              <a:rPr lang="nb-NO" altLang="en-US"/>
              <a:pPr>
                <a:defRPr/>
              </a:pPr>
              <a:t>‹#›</a:t>
            </a:fld>
            <a:endParaRPr lang="nb-NO" altLang="en-US" dirty="0"/>
          </a:p>
        </p:txBody>
      </p:sp>
    </p:spTree>
    <p:extLst>
      <p:ext uri="{BB962C8B-B14F-4D97-AF65-F5344CB8AC3E}">
        <p14:creationId xmlns:p14="http://schemas.microsoft.com/office/powerpoint/2010/main" val="13807335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572514AB-5DC1-A381-4A56-A06622055E3E}"/>
              </a:ext>
            </a:extLst>
          </p:cNvPr>
          <p:cNvSpPr>
            <a:spLocks noGrp="1"/>
          </p:cNvSpPr>
          <p:nvPr>
            <p:ph type="dt" sz="half" idx="10"/>
          </p:nvPr>
        </p:nvSpPr>
        <p:spPr/>
        <p:txBody>
          <a:bodyPr/>
          <a:lstStyle>
            <a:lvl1pPr>
              <a:defRPr/>
            </a:lvl1pPr>
          </a:lstStyle>
          <a:p>
            <a:pPr>
              <a:defRPr/>
            </a:pPr>
            <a:fld id="{3B3FF00E-BC20-F24C-81C4-0D0CADC30F3E}"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CEAA891E-468F-11F6-4177-DF5FAABE18A6}"/>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AAA3C3C6-C7F5-CD4F-F11D-46984CFD5BCA}"/>
              </a:ext>
            </a:extLst>
          </p:cNvPr>
          <p:cNvSpPr>
            <a:spLocks noGrp="1"/>
          </p:cNvSpPr>
          <p:nvPr>
            <p:ph type="sldNum" sz="quarter" idx="12"/>
          </p:nvPr>
        </p:nvSpPr>
        <p:spPr/>
        <p:txBody>
          <a:bodyPr/>
          <a:lstStyle>
            <a:lvl1pPr>
              <a:defRPr/>
            </a:lvl1pPr>
          </a:lstStyle>
          <a:p>
            <a:pPr>
              <a:defRPr/>
            </a:pPr>
            <a:fld id="{BBC7EBA2-7A06-364C-9D02-576E604D5A74}" type="slidenum">
              <a:rPr lang="nb-NO" altLang="en-US"/>
              <a:pPr>
                <a:defRPr/>
              </a:pPr>
              <a:t>‹#›</a:t>
            </a:fld>
            <a:endParaRPr lang="nb-NO" altLang="en-US" dirty="0"/>
          </a:p>
        </p:txBody>
      </p:sp>
    </p:spTree>
    <p:extLst>
      <p:ext uri="{BB962C8B-B14F-4D97-AF65-F5344CB8AC3E}">
        <p14:creationId xmlns:p14="http://schemas.microsoft.com/office/powerpoint/2010/main" val="26930425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E06665F3-C35B-8E93-6CEA-9D5A214C9966}"/>
              </a:ext>
            </a:extLst>
          </p:cNvPr>
          <p:cNvSpPr>
            <a:spLocks noGrp="1"/>
          </p:cNvSpPr>
          <p:nvPr>
            <p:ph type="dt" sz="half" idx="10"/>
          </p:nvPr>
        </p:nvSpPr>
        <p:spPr/>
        <p:txBody>
          <a:bodyPr/>
          <a:lstStyle>
            <a:lvl1pPr>
              <a:defRPr/>
            </a:lvl1pPr>
          </a:lstStyle>
          <a:p>
            <a:pPr>
              <a:defRPr/>
            </a:pPr>
            <a:fld id="{C3B71E55-AADE-2F49-B54C-C9E6E3EED572}" type="datetime1">
              <a:rPr lang="nb-NO"/>
              <a:pPr>
                <a:defRPr/>
              </a:pPr>
              <a:t>20.03.2024</a:t>
            </a:fld>
            <a:endParaRPr lang="nb-NO" dirty="0"/>
          </a:p>
        </p:txBody>
      </p:sp>
      <p:sp>
        <p:nvSpPr>
          <p:cNvPr id="8" name="Plassholder for bunntekst 4">
            <a:extLst>
              <a:ext uri="{FF2B5EF4-FFF2-40B4-BE49-F238E27FC236}">
                <a16:creationId xmlns:a16="http://schemas.microsoft.com/office/drawing/2014/main" id="{0D288177-7E26-567B-6673-3561E80F637C}"/>
              </a:ext>
            </a:extLst>
          </p:cNvPr>
          <p:cNvSpPr>
            <a:spLocks noGrp="1"/>
          </p:cNvSpPr>
          <p:nvPr>
            <p:ph type="ftr" sz="quarter" idx="11"/>
          </p:nvPr>
        </p:nvSpPr>
        <p:spPr/>
        <p:txBody>
          <a:bodyPr/>
          <a:lstStyle>
            <a:lvl1pPr>
              <a:defRPr/>
            </a:lvl1pPr>
          </a:lstStyle>
          <a:p>
            <a:pPr>
              <a:defRPr/>
            </a:pPr>
            <a:r>
              <a:rPr lang="nb-NO" dirty="0"/>
              <a:t>DAD Product</a:t>
            </a:r>
          </a:p>
        </p:txBody>
      </p:sp>
      <p:sp>
        <p:nvSpPr>
          <p:cNvPr id="9" name="Plassholder for lysbildenummer 5">
            <a:extLst>
              <a:ext uri="{FF2B5EF4-FFF2-40B4-BE49-F238E27FC236}">
                <a16:creationId xmlns:a16="http://schemas.microsoft.com/office/drawing/2014/main" id="{AE349A5D-CC66-E7A1-8E69-FBCBFCED2C37}"/>
              </a:ext>
            </a:extLst>
          </p:cNvPr>
          <p:cNvSpPr>
            <a:spLocks noGrp="1"/>
          </p:cNvSpPr>
          <p:nvPr>
            <p:ph type="sldNum" sz="quarter" idx="12"/>
          </p:nvPr>
        </p:nvSpPr>
        <p:spPr/>
        <p:txBody>
          <a:bodyPr/>
          <a:lstStyle>
            <a:lvl1pPr>
              <a:defRPr/>
            </a:lvl1pPr>
          </a:lstStyle>
          <a:p>
            <a:pPr>
              <a:defRPr/>
            </a:pPr>
            <a:fld id="{10E57912-65F9-DE42-8CD8-3C47E9E3448D}" type="slidenum">
              <a:rPr lang="nb-NO" altLang="en-US"/>
              <a:pPr>
                <a:defRPr/>
              </a:pPr>
              <a:t>‹#›</a:t>
            </a:fld>
            <a:endParaRPr lang="nb-NO" altLang="en-US" dirty="0"/>
          </a:p>
        </p:txBody>
      </p:sp>
    </p:spTree>
    <p:extLst>
      <p:ext uri="{BB962C8B-B14F-4D97-AF65-F5344CB8AC3E}">
        <p14:creationId xmlns:p14="http://schemas.microsoft.com/office/powerpoint/2010/main" val="17939783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a16="http://schemas.microsoft.com/office/drawing/2014/main" id="{F775D7AC-E8A7-8EDF-4F2A-B7E2ED6FE3A4}"/>
              </a:ext>
            </a:extLst>
          </p:cNvPr>
          <p:cNvSpPr>
            <a:spLocks noGrp="1"/>
          </p:cNvSpPr>
          <p:nvPr>
            <p:ph type="dt" sz="half" idx="10"/>
          </p:nvPr>
        </p:nvSpPr>
        <p:spPr/>
        <p:txBody>
          <a:bodyPr/>
          <a:lstStyle>
            <a:lvl1pPr>
              <a:defRPr/>
            </a:lvl1pPr>
          </a:lstStyle>
          <a:p>
            <a:pPr>
              <a:defRPr/>
            </a:pPr>
            <a:fld id="{4B24A308-8F91-8248-8AB3-4B958FCC4877}" type="datetime1">
              <a:rPr lang="nb-NO"/>
              <a:pPr>
                <a:defRPr/>
              </a:pPr>
              <a:t>20.03.2024</a:t>
            </a:fld>
            <a:endParaRPr lang="nb-NO" dirty="0"/>
          </a:p>
        </p:txBody>
      </p:sp>
      <p:sp>
        <p:nvSpPr>
          <p:cNvPr id="4" name="Plassholder for bunntekst 4">
            <a:extLst>
              <a:ext uri="{FF2B5EF4-FFF2-40B4-BE49-F238E27FC236}">
                <a16:creationId xmlns:a16="http://schemas.microsoft.com/office/drawing/2014/main" id="{76F6964C-8E10-D661-3EC2-DE3ADEF41C33}"/>
              </a:ext>
            </a:extLst>
          </p:cNvPr>
          <p:cNvSpPr>
            <a:spLocks noGrp="1"/>
          </p:cNvSpPr>
          <p:nvPr>
            <p:ph type="ftr" sz="quarter" idx="11"/>
          </p:nvPr>
        </p:nvSpPr>
        <p:spPr/>
        <p:txBody>
          <a:bodyPr/>
          <a:lstStyle>
            <a:lvl1pPr>
              <a:defRPr/>
            </a:lvl1pPr>
          </a:lstStyle>
          <a:p>
            <a:pPr>
              <a:defRPr/>
            </a:pPr>
            <a:r>
              <a:rPr lang="nb-NO" dirty="0"/>
              <a:t>DAD Product</a:t>
            </a:r>
          </a:p>
        </p:txBody>
      </p:sp>
      <p:sp>
        <p:nvSpPr>
          <p:cNvPr id="5" name="Plassholder for lysbildenummer 5">
            <a:extLst>
              <a:ext uri="{FF2B5EF4-FFF2-40B4-BE49-F238E27FC236}">
                <a16:creationId xmlns:a16="http://schemas.microsoft.com/office/drawing/2014/main" id="{CB9163CE-F70C-5013-B329-792417DD26FE}"/>
              </a:ext>
            </a:extLst>
          </p:cNvPr>
          <p:cNvSpPr>
            <a:spLocks noGrp="1"/>
          </p:cNvSpPr>
          <p:nvPr>
            <p:ph type="sldNum" sz="quarter" idx="12"/>
          </p:nvPr>
        </p:nvSpPr>
        <p:spPr/>
        <p:txBody>
          <a:bodyPr/>
          <a:lstStyle>
            <a:lvl1pPr>
              <a:defRPr/>
            </a:lvl1pPr>
          </a:lstStyle>
          <a:p>
            <a:pPr>
              <a:defRPr/>
            </a:pPr>
            <a:fld id="{7A4655F8-78D5-664A-8F6E-46651EE55842}" type="slidenum">
              <a:rPr lang="nb-NO" altLang="en-US"/>
              <a:pPr>
                <a:defRPr/>
              </a:pPr>
              <a:t>‹#›</a:t>
            </a:fld>
            <a:endParaRPr lang="nb-NO" altLang="en-US" dirty="0"/>
          </a:p>
        </p:txBody>
      </p:sp>
    </p:spTree>
    <p:extLst>
      <p:ext uri="{BB962C8B-B14F-4D97-AF65-F5344CB8AC3E}">
        <p14:creationId xmlns:p14="http://schemas.microsoft.com/office/powerpoint/2010/main" val="167034250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a16="http://schemas.microsoft.com/office/drawing/2014/main" id="{BF5D69BD-6B0A-F861-17A7-447B605E68C6}"/>
              </a:ext>
            </a:extLst>
          </p:cNvPr>
          <p:cNvSpPr>
            <a:spLocks noGrp="1"/>
          </p:cNvSpPr>
          <p:nvPr>
            <p:ph type="dt" sz="half" idx="10"/>
          </p:nvPr>
        </p:nvSpPr>
        <p:spPr/>
        <p:txBody>
          <a:bodyPr/>
          <a:lstStyle>
            <a:lvl1pPr>
              <a:defRPr/>
            </a:lvl1pPr>
          </a:lstStyle>
          <a:p>
            <a:pPr>
              <a:defRPr/>
            </a:pPr>
            <a:fld id="{D9EAF998-07B6-5745-A1EC-19E0F3E5EE75}" type="datetime1">
              <a:rPr lang="nb-NO"/>
              <a:pPr>
                <a:defRPr/>
              </a:pPr>
              <a:t>20.03.2024</a:t>
            </a:fld>
            <a:endParaRPr lang="nb-NO" dirty="0"/>
          </a:p>
        </p:txBody>
      </p:sp>
      <p:sp>
        <p:nvSpPr>
          <p:cNvPr id="3" name="Plassholder for bunntekst 4">
            <a:extLst>
              <a:ext uri="{FF2B5EF4-FFF2-40B4-BE49-F238E27FC236}">
                <a16:creationId xmlns:a16="http://schemas.microsoft.com/office/drawing/2014/main" id="{FE473496-56E9-58F2-AFA4-95921A19C6A6}"/>
              </a:ext>
            </a:extLst>
          </p:cNvPr>
          <p:cNvSpPr>
            <a:spLocks noGrp="1"/>
          </p:cNvSpPr>
          <p:nvPr>
            <p:ph type="ftr" sz="quarter" idx="11"/>
          </p:nvPr>
        </p:nvSpPr>
        <p:spPr/>
        <p:txBody>
          <a:bodyPr/>
          <a:lstStyle>
            <a:lvl1pPr>
              <a:defRPr/>
            </a:lvl1pPr>
          </a:lstStyle>
          <a:p>
            <a:pPr>
              <a:defRPr/>
            </a:pPr>
            <a:r>
              <a:rPr lang="nb-NO" dirty="0"/>
              <a:t>DAD Product</a:t>
            </a:r>
          </a:p>
        </p:txBody>
      </p:sp>
      <p:sp>
        <p:nvSpPr>
          <p:cNvPr id="4" name="Plassholder for lysbildenummer 5">
            <a:extLst>
              <a:ext uri="{FF2B5EF4-FFF2-40B4-BE49-F238E27FC236}">
                <a16:creationId xmlns:a16="http://schemas.microsoft.com/office/drawing/2014/main" id="{2A4DAA53-7C32-338F-56E7-B13C13C47107}"/>
              </a:ext>
            </a:extLst>
          </p:cNvPr>
          <p:cNvSpPr>
            <a:spLocks noGrp="1"/>
          </p:cNvSpPr>
          <p:nvPr>
            <p:ph type="sldNum" sz="quarter" idx="12"/>
          </p:nvPr>
        </p:nvSpPr>
        <p:spPr/>
        <p:txBody>
          <a:bodyPr/>
          <a:lstStyle>
            <a:lvl1pPr>
              <a:defRPr/>
            </a:lvl1pPr>
          </a:lstStyle>
          <a:p>
            <a:pPr>
              <a:defRPr/>
            </a:pPr>
            <a:fld id="{691C74C5-35C6-4448-91AB-E4AFBC9B8FF0}" type="slidenum">
              <a:rPr lang="nb-NO" altLang="en-US"/>
              <a:pPr>
                <a:defRPr/>
              </a:pPr>
              <a:t>‹#›</a:t>
            </a:fld>
            <a:endParaRPr lang="nb-NO" altLang="en-US" dirty="0"/>
          </a:p>
        </p:txBody>
      </p:sp>
    </p:spTree>
    <p:extLst>
      <p:ext uri="{BB962C8B-B14F-4D97-AF65-F5344CB8AC3E}">
        <p14:creationId xmlns:p14="http://schemas.microsoft.com/office/powerpoint/2010/main" val="254355882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AE24B2A7-871C-B06F-333E-771219D79F0D}"/>
              </a:ext>
            </a:extLst>
          </p:cNvPr>
          <p:cNvSpPr>
            <a:spLocks noGrp="1"/>
          </p:cNvSpPr>
          <p:nvPr>
            <p:ph type="dt" sz="half" idx="10"/>
          </p:nvPr>
        </p:nvSpPr>
        <p:spPr/>
        <p:txBody>
          <a:bodyPr/>
          <a:lstStyle>
            <a:lvl1pPr>
              <a:defRPr/>
            </a:lvl1pPr>
          </a:lstStyle>
          <a:p>
            <a:pPr>
              <a:defRPr/>
            </a:pPr>
            <a:fld id="{14A55A5C-B014-E347-84F3-2B831A1A3A7C}"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CFEA85F1-4B1E-A7DA-3131-13A06B621D3C}"/>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FCE7697E-7081-4482-F8B3-81A9ABD21487}"/>
              </a:ext>
            </a:extLst>
          </p:cNvPr>
          <p:cNvSpPr>
            <a:spLocks noGrp="1"/>
          </p:cNvSpPr>
          <p:nvPr>
            <p:ph type="sldNum" sz="quarter" idx="12"/>
          </p:nvPr>
        </p:nvSpPr>
        <p:spPr/>
        <p:txBody>
          <a:bodyPr/>
          <a:lstStyle>
            <a:lvl1pPr>
              <a:defRPr/>
            </a:lvl1pPr>
          </a:lstStyle>
          <a:p>
            <a:pPr>
              <a:defRPr/>
            </a:pPr>
            <a:fld id="{83E32390-B344-DE42-905A-5F46E2521965}" type="slidenum">
              <a:rPr lang="nb-NO" altLang="en-US"/>
              <a:pPr>
                <a:defRPr/>
              </a:pPr>
              <a:t>‹#›</a:t>
            </a:fld>
            <a:endParaRPr lang="nb-NO" altLang="en-US" dirty="0"/>
          </a:p>
        </p:txBody>
      </p:sp>
    </p:spTree>
    <p:extLst>
      <p:ext uri="{BB962C8B-B14F-4D97-AF65-F5344CB8AC3E}">
        <p14:creationId xmlns:p14="http://schemas.microsoft.com/office/powerpoint/2010/main" val="11153765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91AD71C-38A7-5FF6-9523-8B68CF187F27}"/>
              </a:ext>
            </a:extLst>
          </p:cNvPr>
          <p:cNvSpPr>
            <a:spLocks noGrp="1"/>
          </p:cNvSpPr>
          <p:nvPr>
            <p:ph type="dt" sz="half" idx="10"/>
          </p:nvPr>
        </p:nvSpPr>
        <p:spPr/>
        <p:txBody>
          <a:bodyPr/>
          <a:lstStyle>
            <a:lvl1pPr>
              <a:defRPr/>
            </a:lvl1pPr>
          </a:lstStyle>
          <a:p>
            <a:pPr>
              <a:defRPr/>
            </a:pPr>
            <a:fld id="{496783DF-5B6D-5D4A-B02B-2186B144B835}"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12EA564F-90E5-2805-C111-4E0626CB721E}"/>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227158BC-265A-D890-B684-38655BC77F41}"/>
              </a:ext>
            </a:extLst>
          </p:cNvPr>
          <p:cNvSpPr>
            <a:spLocks noGrp="1"/>
          </p:cNvSpPr>
          <p:nvPr>
            <p:ph type="sldNum" sz="quarter" idx="12"/>
          </p:nvPr>
        </p:nvSpPr>
        <p:spPr/>
        <p:txBody>
          <a:bodyPr/>
          <a:lstStyle>
            <a:lvl1pPr>
              <a:defRPr/>
            </a:lvl1pPr>
          </a:lstStyle>
          <a:p>
            <a:fld id="{3A45A307-230A-E342-961F-9184192F46FF}" type="slidenum">
              <a:rPr lang="nb-NO" altLang="en-US"/>
              <a:pPr/>
              <a:t>‹#›</a:t>
            </a:fld>
            <a:endParaRPr lang="nb-NO" altLang="en-US" dirty="0"/>
          </a:p>
        </p:txBody>
      </p:sp>
    </p:spTree>
    <p:extLst>
      <p:ext uri="{BB962C8B-B14F-4D97-AF65-F5344CB8AC3E}">
        <p14:creationId xmlns:p14="http://schemas.microsoft.com/office/powerpoint/2010/main" val="65057931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57981736-20AA-DA8F-CE98-0D47F1CED3BA}"/>
              </a:ext>
            </a:extLst>
          </p:cNvPr>
          <p:cNvSpPr>
            <a:spLocks noGrp="1"/>
          </p:cNvSpPr>
          <p:nvPr>
            <p:ph type="dt" sz="half" idx="10"/>
          </p:nvPr>
        </p:nvSpPr>
        <p:spPr/>
        <p:txBody>
          <a:bodyPr/>
          <a:lstStyle>
            <a:lvl1pPr>
              <a:defRPr/>
            </a:lvl1pPr>
          </a:lstStyle>
          <a:p>
            <a:pPr>
              <a:defRPr/>
            </a:pPr>
            <a:fld id="{48B8E47B-2C21-CC4B-95F1-DABFC25BEF59}"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98CADD10-65D5-AF63-6920-FAB116303AE5}"/>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E1B197C9-1AA4-3E70-D96D-9F02654AC147}"/>
              </a:ext>
            </a:extLst>
          </p:cNvPr>
          <p:cNvSpPr>
            <a:spLocks noGrp="1"/>
          </p:cNvSpPr>
          <p:nvPr>
            <p:ph type="sldNum" sz="quarter" idx="12"/>
          </p:nvPr>
        </p:nvSpPr>
        <p:spPr/>
        <p:txBody>
          <a:bodyPr/>
          <a:lstStyle>
            <a:lvl1pPr>
              <a:defRPr/>
            </a:lvl1pPr>
          </a:lstStyle>
          <a:p>
            <a:pPr>
              <a:defRPr/>
            </a:pPr>
            <a:fld id="{25E404A4-C3BC-4247-A0A8-474F377522A0}" type="slidenum">
              <a:rPr lang="nb-NO" altLang="en-US"/>
              <a:pPr>
                <a:defRPr/>
              </a:pPr>
              <a:t>‹#›</a:t>
            </a:fld>
            <a:endParaRPr lang="nb-NO" altLang="en-US" dirty="0"/>
          </a:p>
        </p:txBody>
      </p:sp>
    </p:spTree>
    <p:extLst>
      <p:ext uri="{BB962C8B-B14F-4D97-AF65-F5344CB8AC3E}">
        <p14:creationId xmlns:p14="http://schemas.microsoft.com/office/powerpoint/2010/main" val="29404542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67ED5E2-EDF1-C8A1-B889-DB315E964FFD}"/>
              </a:ext>
            </a:extLst>
          </p:cNvPr>
          <p:cNvSpPr>
            <a:spLocks noGrp="1"/>
          </p:cNvSpPr>
          <p:nvPr>
            <p:ph type="dt" sz="half" idx="10"/>
          </p:nvPr>
        </p:nvSpPr>
        <p:spPr/>
        <p:txBody>
          <a:bodyPr/>
          <a:lstStyle>
            <a:lvl1pPr>
              <a:defRPr/>
            </a:lvl1pPr>
          </a:lstStyle>
          <a:p>
            <a:pPr>
              <a:defRPr/>
            </a:pPr>
            <a:fld id="{F7C8A8F9-2710-D942-AAC2-F1B6941DB547}"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4CCCF4C8-F589-0A6F-4BEF-F98BB3800545}"/>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4883DF65-BA99-E4D1-2F11-D4099B6C26A6}"/>
              </a:ext>
            </a:extLst>
          </p:cNvPr>
          <p:cNvSpPr>
            <a:spLocks noGrp="1"/>
          </p:cNvSpPr>
          <p:nvPr>
            <p:ph type="sldNum" sz="quarter" idx="12"/>
          </p:nvPr>
        </p:nvSpPr>
        <p:spPr/>
        <p:txBody>
          <a:bodyPr/>
          <a:lstStyle>
            <a:lvl1pPr>
              <a:defRPr/>
            </a:lvl1pPr>
          </a:lstStyle>
          <a:p>
            <a:pPr>
              <a:defRPr/>
            </a:pPr>
            <a:fld id="{BC6A81B5-4AFD-EF45-BC69-3A3EF7588CC6}" type="slidenum">
              <a:rPr lang="nb-NO" altLang="en-US"/>
              <a:pPr>
                <a:defRPr/>
              </a:pPr>
              <a:t>‹#›</a:t>
            </a:fld>
            <a:endParaRPr lang="nb-NO" altLang="en-US" dirty="0"/>
          </a:p>
        </p:txBody>
      </p:sp>
    </p:spTree>
    <p:extLst>
      <p:ext uri="{BB962C8B-B14F-4D97-AF65-F5344CB8AC3E}">
        <p14:creationId xmlns:p14="http://schemas.microsoft.com/office/powerpoint/2010/main" val="7369607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F7C206-BB88-7207-F51C-860FC7A041FF}"/>
              </a:ext>
            </a:extLst>
          </p:cNvPr>
          <p:cNvSpPr>
            <a:spLocks noGrp="1"/>
          </p:cNvSpPr>
          <p:nvPr>
            <p:ph type="dt" sz="half" idx="10"/>
          </p:nvPr>
        </p:nvSpPr>
        <p:spPr/>
        <p:txBody>
          <a:bodyPr/>
          <a:lstStyle>
            <a:lvl1pPr>
              <a:defRPr/>
            </a:lvl1pPr>
          </a:lstStyle>
          <a:p>
            <a:pPr>
              <a:defRPr/>
            </a:pPr>
            <a:fld id="{03170B8C-6440-4043-AFF1-77D09F7A20AD}"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51FDDE63-083F-F39A-5F62-5444AF8A2513}"/>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AC2F9BCA-0A45-F2EE-8BD4-7401F19EDDAA}"/>
              </a:ext>
            </a:extLst>
          </p:cNvPr>
          <p:cNvSpPr>
            <a:spLocks noGrp="1"/>
          </p:cNvSpPr>
          <p:nvPr>
            <p:ph type="sldNum" sz="quarter" idx="12"/>
          </p:nvPr>
        </p:nvSpPr>
        <p:spPr/>
        <p:txBody>
          <a:bodyPr/>
          <a:lstStyle>
            <a:lvl1pPr>
              <a:defRPr/>
            </a:lvl1pPr>
          </a:lstStyle>
          <a:p>
            <a:pPr>
              <a:defRPr/>
            </a:pPr>
            <a:fld id="{75060CF2-73BD-A04E-930F-249557A482F9}" type="slidenum">
              <a:rPr lang="nb-NO" altLang="en-US"/>
              <a:pPr>
                <a:defRPr/>
              </a:pPr>
              <a:t>‹#›</a:t>
            </a:fld>
            <a:endParaRPr lang="nb-NO" altLang="en-US" dirty="0"/>
          </a:p>
        </p:txBody>
      </p:sp>
    </p:spTree>
    <p:extLst>
      <p:ext uri="{BB962C8B-B14F-4D97-AF65-F5344CB8AC3E}">
        <p14:creationId xmlns:p14="http://schemas.microsoft.com/office/powerpoint/2010/main" val="11683297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E324998-64AB-2BE0-34C5-C5C05EFE2C53}"/>
              </a:ext>
            </a:extLst>
          </p:cNvPr>
          <p:cNvSpPr>
            <a:spLocks noGrp="1"/>
          </p:cNvSpPr>
          <p:nvPr>
            <p:ph type="dt" sz="half" idx="10"/>
          </p:nvPr>
        </p:nvSpPr>
        <p:spPr/>
        <p:txBody>
          <a:bodyPr/>
          <a:lstStyle>
            <a:lvl1pPr>
              <a:defRPr/>
            </a:lvl1pPr>
          </a:lstStyle>
          <a:p>
            <a:pPr>
              <a:defRPr/>
            </a:pPr>
            <a:fld id="{B4F06522-ADAD-6142-892C-61EC809B3CA1}"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54AB745C-4F83-EC98-FF60-A929F3141D5E}"/>
              </a:ext>
            </a:extLst>
          </p:cNvPr>
          <p:cNvSpPr>
            <a:spLocks noGrp="1"/>
          </p:cNvSpPr>
          <p:nvPr>
            <p:ph type="ftr" sz="quarter" idx="11"/>
          </p:nvPr>
        </p:nvSpPr>
        <p:spPr/>
        <p:txBody>
          <a:bodyPr/>
          <a:lstStyle>
            <a:lvl1pPr>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46DA9E4C-AD4C-0972-FFE9-7B5CA69E503B}"/>
              </a:ext>
            </a:extLst>
          </p:cNvPr>
          <p:cNvSpPr>
            <a:spLocks noGrp="1"/>
          </p:cNvSpPr>
          <p:nvPr>
            <p:ph type="sldNum" sz="quarter" idx="12"/>
          </p:nvPr>
        </p:nvSpPr>
        <p:spPr/>
        <p:txBody>
          <a:bodyPr/>
          <a:lstStyle>
            <a:lvl1pPr>
              <a:defRPr/>
            </a:lvl1pPr>
          </a:lstStyle>
          <a:p>
            <a:fld id="{EA5FFB09-0473-E84A-80D0-983BD02FD7B3}" type="slidenum">
              <a:rPr lang="nb-NO" altLang="en-US"/>
              <a:pPr/>
              <a:t>‹#›</a:t>
            </a:fld>
            <a:endParaRPr lang="nb-NO" altLang="en-US" dirty="0"/>
          </a:p>
        </p:txBody>
      </p:sp>
    </p:spTree>
    <p:extLst>
      <p:ext uri="{BB962C8B-B14F-4D97-AF65-F5344CB8AC3E}">
        <p14:creationId xmlns:p14="http://schemas.microsoft.com/office/powerpoint/2010/main" val="23201184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2D8B14E4-35EA-7DF8-2A0D-A7BD9F406B78}"/>
              </a:ext>
            </a:extLst>
          </p:cNvPr>
          <p:cNvSpPr>
            <a:spLocks noGrp="1"/>
          </p:cNvSpPr>
          <p:nvPr>
            <p:ph type="dt" sz="half" idx="10"/>
          </p:nvPr>
        </p:nvSpPr>
        <p:spPr/>
        <p:txBody>
          <a:bodyPr/>
          <a:lstStyle>
            <a:lvl1pPr>
              <a:defRPr/>
            </a:lvl1pPr>
          </a:lstStyle>
          <a:p>
            <a:pPr>
              <a:defRPr/>
            </a:pPr>
            <a:fld id="{99C57FEE-87FC-0446-89A6-4EFC440337B3}"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5C50DC79-5601-3DAE-C7D4-D79E0D340CDD}"/>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910B5636-CB40-763F-1868-7B12557B91AD}"/>
              </a:ext>
            </a:extLst>
          </p:cNvPr>
          <p:cNvSpPr>
            <a:spLocks noGrp="1"/>
          </p:cNvSpPr>
          <p:nvPr>
            <p:ph type="sldNum" sz="quarter" idx="12"/>
          </p:nvPr>
        </p:nvSpPr>
        <p:spPr/>
        <p:txBody>
          <a:bodyPr/>
          <a:lstStyle>
            <a:lvl1pPr>
              <a:defRPr/>
            </a:lvl1pPr>
          </a:lstStyle>
          <a:p>
            <a:fld id="{952F6D3D-E732-704E-A581-88B5813744D9}" type="slidenum">
              <a:rPr lang="nb-NO" altLang="en-US"/>
              <a:pPr/>
              <a:t>‹#›</a:t>
            </a:fld>
            <a:endParaRPr lang="nb-NO" altLang="en-US" dirty="0"/>
          </a:p>
        </p:txBody>
      </p:sp>
    </p:spTree>
    <p:extLst>
      <p:ext uri="{BB962C8B-B14F-4D97-AF65-F5344CB8AC3E}">
        <p14:creationId xmlns:p14="http://schemas.microsoft.com/office/powerpoint/2010/main" val="37327178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3">
            <a:extLst>
              <a:ext uri="{FF2B5EF4-FFF2-40B4-BE49-F238E27FC236}">
                <a16:creationId xmlns:a16="http://schemas.microsoft.com/office/drawing/2014/main" id="{92870A25-A15C-47B2-0DC2-43AF0CBEC58C}"/>
              </a:ext>
            </a:extLst>
          </p:cNvPr>
          <p:cNvSpPr>
            <a:spLocks noGrp="1"/>
          </p:cNvSpPr>
          <p:nvPr>
            <p:ph type="dt" sz="half" idx="10"/>
          </p:nvPr>
        </p:nvSpPr>
        <p:spPr/>
        <p:txBody>
          <a:bodyPr/>
          <a:lstStyle>
            <a:lvl1pPr>
              <a:defRPr/>
            </a:lvl1pPr>
          </a:lstStyle>
          <a:p>
            <a:pPr>
              <a:defRPr/>
            </a:pPr>
            <a:fld id="{FED819DD-46DF-7B44-BC1D-22E28D777301}" type="datetime1">
              <a:rPr lang="nb-NO"/>
              <a:pPr>
                <a:defRPr/>
              </a:pPr>
              <a:t>20.03.2024</a:t>
            </a:fld>
            <a:endParaRPr lang="nb-NO" dirty="0"/>
          </a:p>
        </p:txBody>
      </p:sp>
      <p:sp>
        <p:nvSpPr>
          <p:cNvPr id="8" name="Plassholder for bunntekst 4">
            <a:extLst>
              <a:ext uri="{FF2B5EF4-FFF2-40B4-BE49-F238E27FC236}">
                <a16:creationId xmlns:a16="http://schemas.microsoft.com/office/drawing/2014/main" id="{56719E0A-A2FC-5E3F-8467-DAEE4287DDC7}"/>
              </a:ext>
            </a:extLst>
          </p:cNvPr>
          <p:cNvSpPr>
            <a:spLocks noGrp="1"/>
          </p:cNvSpPr>
          <p:nvPr>
            <p:ph type="ftr" sz="quarter" idx="11"/>
          </p:nvPr>
        </p:nvSpPr>
        <p:spPr/>
        <p:txBody>
          <a:bodyPr/>
          <a:lstStyle>
            <a:lvl1pPr>
              <a:defRPr/>
            </a:lvl1pPr>
          </a:lstStyle>
          <a:p>
            <a:pPr>
              <a:defRPr/>
            </a:pPr>
            <a:r>
              <a:rPr lang="nb-NO" dirty="0"/>
              <a:t>DAD Product</a:t>
            </a:r>
          </a:p>
        </p:txBody>
      </p:sp>
      <p:sp>
        <p:nvSpPr>
          <p:cNvPr id="9" name="Plassholder for lysbildenummer 5">
            <a:extLst>
              <a:ext uri="{FF2B5EF4-FFF2-40B4-BE49-F238E27FC236}">
                <a16:creationId xmlns:a16="http://schemas.microsoft.com/office/drawing/2014/main" id="{41D44897-6309-BE36-B164-5BDE151C38FC}"/>
              </a:ext>
            </a:extLst>
          </p:cNvPr>
          <p:cNvSpPr>
            <a:spLocks noGrp="1"/>
          </p:cNvSpPr>
          <p:nvPr>
            <p:ph type="sldNum" sz="quarter" idx="12"/>
          </p:nvPr>
        </p:nvSpPr>
        <p:spPr/>
        <p:txBody>
          <a:bodyPr/>
          <a:lstStyle>
            <a:lvl1pPr>
              <a:defRPr/>
            </a:lvl1pPr>
          </a:lstStyle>
          <a:p>
            <a:fld id="{8BF5DA9B-A9E0-EB41-95D6-AFDD236B2DFC}" type="slidenum">
              <a:rPr lang="nb-NO" altLang="en-US"/>
              <a:pPr/>
              <a:t>‹#›</a:t>
            </a:fld>
            <a:endParaRPr lang="nb-NO" altLang="en-US" dirty="0"/>
          </a:p>
        </p:txBody>
      </p:sp>
    </p:spTree>
    <p:extLst>
      <p:ext uri="{BB962C8B-B14F-4D97-AF65-F5344CB8AC3E}">
        <p14:creationId xmlns:p14="http://schemas.microsoft.com/office/powerpoint/2010/main" val="39551945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3">
            <a:extLst>
              <a:ext uri="{FF2B5EF4-FFF2-40B4-BE49-F238E27FC236}">
                <a16:creationId xmlns:a16="http://schemas.microsoft.com/office/drawing/2014/main" id="{8C5ABB01-76E2-6976-F3A7-40F9FCF52025}"/>
              </a:ext>
            </a:extLst>
          </p:cNvPr>
          <p:cNvSpPr>
            <a:spLocks noGrp="1"/>
          </p:cNvSpPr>
          <p:nvPr>
            <p:ph type="dt" sz="half" idx="10"/>
          </p:nvPr>
        </p:nvSpPr>
        <p:spPr/>
        <p:txBody>
          <a:bodyPr/>
          <a:lstStyle>
            <a:lvl1pPr>
              <a:defRPr/>
            </a:lvl1pPr>
          </a:lstStyle>
          <a:p>
            <a:pPr>
              <a:defRPr/>
            </a:pPr>
            <a:fld id="{C1D9BAD2-E08C-5248-BFDF-6903EB813C60}" type="datetime1">
              <a:rPr lang="nb-NO"/>
              <a:pPr>
                <a:defRPr/>
              </a:pPr>
              <a:t>20.03.2024</a:t>
            </a:fld>
            <a:endParaRPr lang="nb-NO" dirty="0"/>
          </a:p>
        </p:txBody>
      </p:sp>
      <p:sp>
        <p:nvSpPr>
          <p:cNvPr id="4" name="Plassholder for bunntekst 4">
            <a:extLst>
              <a:ext uri="{FF2B5EF4-FFF2-40B4-BE49-F238E27FC236}">
                <a16:creationId xmlns:a16="http://schemas.microsoft.com/office/drawing/2014/main" id="{00785C3B-1787-C979-3041-6D3DBFC12098}"/>
              </a:ext>
            </a:extLst>
          </p:cNvPr>
          <p:cNvSpPr>
            <a:spLocks noGrp="1"/>
          </p:cNvSpPr>
          <p:nvPr>
            <p:ph type="ftr" sz="quarter" idx="11"/>
          </p:nvPr>
        </p:nvSpPr>
        <p:spPr/>
        <p:txBody>
          <a:bodyPr/>
          <a:lstStyle>
            <a:lvl1pPr>
              <a:defRPr/>
            </a:lvl1pPr>
          </a:lstStyle>
          <a:p>
            <a:pPr>
              <a:defRPr/>
            </a:pPr>
            <a:r>
              <a:rPr lang="nb-NO" dirty="0"/>
              <a:t>DAD Product</a:t>
            </a:r>
          </a:p>
        </p:txBody>
      </p:sp>
      <p:sp>
        <p:nvSpPr>
          <p:cNvPr id="5" name="Plassholder for lysbildenummer 5">
            <a:extLst>
              <a:ext uri="{FF2B5EF4-FFF2-40B4-BE49-F238E27FC236}">
                <a16:creationId xmlns:a16="http://schemas.microsoft.com/office/drawing/2014/main" id="{C1E9ACEC-08CB-4EED-9A2D-9177B13E1AFD}"/>
              </a:ext>
            </a:extLst>
          </p:cNvPr>
          <p:cNvSpPr>
            <a:spLocks noGrp="1"/>
          </p:cNvSpPr>
          <p:nvPr>
            <p:ph type="sldNum" sz="quarter" idx="12"/>
          </p:nvPr>
        </p:nvSpPr>
        <p:spPr/>
        <p:txBody>
          <a:bodyPr/>
          <a:lstStyle>
            <a:lvl1pPr>
              <a:defRPr/>
            </a:lvl1pPr>
          </a:lstStyle>
          <a:p>
            <a:fld id="{E723EDAE-E111-2B46-B3D0-1CFBBF72A964}" type="slidenum">
              <a:rPr lang="nb-NO" altLang="en-US"/>
              <a:pPr/>
              <a:t>‹#›</a:t>
            </a:fld>
            <a:endParaRPr lang="nb-NO" altLang="en-US" dirty="0"/>
          </a:p>
        </p:txBody>
      </p:sp>
    </p:spTree>
    <p:extLst>
      <p:ext uri="{BB962C8B-B14F-4D97-AF65-F5344CB8AC3E}">
        <p14:creationId xmlns:p14="http://schemas.microsoft.com/office/powerpoint/2010/main" val="33239423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a:extLst>
              <a:ext uri="{FF2B5EF4-FFF2-40B4-BE49-F238E27FC236}">
                <a16:creationId xmlns:a16="http://schemas.microsoft.com/office/drawing/2014/main" id="{D102384E-2B96-34F4-6957-B597547F4BA1}"/>
              </a:ext>
            </a:extLst>
          </p:cNvPr>
          <p:cNvSpPr>
            <a:spLocks noGrp="1"/>
          </p:cNvSpPr>
          <p:nvPr>
            <p:ph type="dt" sz="half" idx="10"/>
          </p:nvPr>
        </p:nvSpPr>
        <p:spPr/>
        <p:txBody>
          <a:bodyPr/>
          <a:lstStyle>
            <a:lvl1pPr>
              <a:defRPr/>
            </a:lvl1pPr>
          </a:lstStyle>
          <a:p>
            <a:pPr>
              <a:defRPr/>
            </a:pPr>
            <a:fld id="{84F3C07C-793E-3647-BCCC-632DDCA3EC20}" type="datetime1">
              <a:rPr lang="nb-NO"/>
              <a:pPr>
                <a:defRPr/>
              </a:pPr>
              <a:t>20.03.2024</a:t>
            </a:fld>
            <a:endParaRPr lang="nb-NO" dirty="0"/>
          </a:p>
        </p:txBody>
      </p:sp>
      <p:sp>
        <p:nvSpPr>
          <p:cNvPr id="3" name="Plassholder for bunntekst 4">
            <a:extLst>
              <a:ext uri="{FF2B5EF4-FFF2-40B4-BE49-F238E27FC236}">
                <a16:creationId xmlns:a16="http://schemas.microsoft.com/office/drawing/2014/main" id="{82EC9497-AF88-3EC7-1FDC-708A8912257F}"/>
              </a:ext>
            </a:extLst>
          </p:cNvPr>
          <p:cNvSpPr>
            <a:spLocks noGrp="1"/>
          </p:cNvSpPr>
          <p:nvPr>
            <p:ph type="ftr" sz="quarter" idx="11"/>
          </p:nvPr>
        </p:nvSpPr>
        <p:spPr/>
        <p:txBody>
          <a:bodyPr/>
          <a:lstStyle>
            <a:lvl1pPr>
              <a:defRPr/>
            </a:lvl1pPr>
          </a:lstStyle>
          <a:p>
            <a:pPr>
              <a:defRPr/>
            </a:pPr>
            <a:r>
              <a:rPr lang="nb-NO" dirty="0"/>
              <a:t>DAD Product</a:t>
            </a:r>
          </a:p>
        </p:txBody>
      </p:sp>
      <p:sp>
        <p:nvSpPr>
          <p:cNvPr id="4" name="Plassholder for lysbildenummer 5">
            <a:extLst>
              <a:ext uri="{FF2B5EF4-FFF2-40B4-BE49-F238E27FC236}">
                <a16:creationId xmlns:a16="http://schemas.microsoft.com/office/drawing/2014/main" id="{88778095-488B-7093-67FA-3AA578C8F8C9}"/>
              </a:ext>
            </a:extLst>
          </p:cNvPr>
          <p:cNvSpPr>
            <a:spLocks noGrp="1"/>
          </p:cNvSpPr>
          <p:nvPr>
            <p:ph type="sldNum" sz="quarter" idx="12"/>
          </p:nvPr>
        </p:nvSpPr>
        <p:spPr/>
        <p:txBody>
          <a:bodyPr/>
          <a:lstStyle>
            <a:lvl1pPr>
              <a:defRPr/>
            </a:lvl1pPr>
          </a:lstStyle>
          <a:p>
            <a:fld id="{6D9622ED-E660-B24E-BCBF-4BAC15CA2BBE}" type="slidenum">
              <a:rPr lang="nb-NO" altLang="en-US"/>
              <a:pPr/>
              <a:t>‹#›</a:t>
            </a:fld>
            <a:endParaRPr lang="nb-NO" altLang="en-US" dirty="0"/>
          </a:p>
        </p:txBody>
      </p:sp>
    </p:spTree>
    <p:extLst>
      <p:ext uri="{BB962C8B-B14F-4D97-AF65-F5344CB8AC3E}">
        <p14:creationId xmlns:p14="http://schemas.microsoft.com/office/powerpoint/2010/main" val="6439778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426DA770-9C82-B17A-82A7-40BE2091D23B}"/>
              </a:ext>
            </a:extLst>
          </p:cNvPr>
          <p:cNvSpPr>
            <a:spLocks noGrp="1"/>
          </p:cNvSpPr>
          <p:nvPr>
            <p:ph type="dt" sz="half" idx="10"/>
          </p:nvPr>
        </p:nvSpPr>
        <p:spPr/>
        <p:txBody>
          <a:bodyPr/>
          <a:lstStyle>
            <a:lvl1pPr>
              <a:defRPr/>
            </a:lvl1pPr>
          </a:lstStyle>
          <a:p>
            <a:pPr>
              <a:defRPr/>
            </a:pPr>
            <a:fld id="{42E808FB-CE83-2341-A17B-7EAF0AC825A6}"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AB00D7A7-8EEF-35FB-5631-0584337D3A92}"/>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604AFF61-6E43-C24B-4379-7CC329EB6C9A}"/>
              </a:ext>
            </a:extLst>
          </p:cNvPr>
          <p:cNvSpPr>
            <a:spLocks noGrp="1"/>
          </p:cNvSpPr>
          <p:nvPr>
            <p:ph type="sldNum" sz="quarter" idx="12"/>
          </p:nvPr>
        </p:nvSpPr>
        <p:spPr/>
        <p:txBody>
          <a:bodyPr/>
          <a:lstStyle>
            <a:lvl1pPr>
              <a:defRPr/>
            </a:lvl1pPr>
          </a:lstStyle>
          <a:p>
            <a:fld id="{902B1D2D-7EF4-5142-AE0A-C6F495AF0005}" type="slidenum">
              <a:rPr lang="nb-NO" altLang="en-US"/>
              <a:pPr/>
              <a:t>‹#›</a:t>
            </a:fld>
            <a:endParaRPr lang="nb-NO" altLang="en-US" dirty="0"/>
          </a:p>
        </p:txBody>
      </p:sp>
    </p:spTree>
    <p:extLst>
      <p:ext uri="{BB962C8B-B14F-4D97-AF65-F5344CB8AC3E}">
        <p14:creationId xmlns:p14="http://schemas.microsoft.com/office/powerpoint/2010/main" val="36115999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3">
            <a:extLst>
              <a:ext uri="{FF2B5EF4-FFF2-40B4-BE49-F238E27FC236}">
                <a16:creationId xmlns:a16="http://schemas.microsoft.com/office/drawing/2014/main" id="{258E31D6-90D6-CDF5-CE79-3FC41A6F3B7C}"/>
              </a:ext>
            </a:extLst>
          </p:cNvPr>
          <p:cNvSpPr>
            <a:spLocks noGrp="1"/>
          </p:cNvSpPr>
          <p:nvPr>
            <p:ph type="dt" sz="half" idx="10"/>
          </p:nvPr>
        </p:nvSpPr>
        <p:spPr/>
        <p:txBody>
          <a:bodyPr/>
          <a:lstStyle>
            <a:lvl1pPr>
              <a:defRPr/>
            </a:lvl1pPr>
          </a:lstStyle>
          <a:p>
            <a:pPr>
              <a:defRPr/>
            </a:pPr>
            <a:fld id="{A0BC0977-1D3A-5B41-8E48-9F6A2DF7F33C}" type="datetime1">
              <a:rPr lang="nb-NO"/>
              <a:pPr>
                <a:defRPr/>
              </a:pPr>
              <a:t>20.03.2024</a:t>
            </a:fld>
            <a:endParaRPr lang="nb-NO" dirty="0"/>
          </a:p>
        </p:txBody>
      </p:sp>
      <p:sp>
        <p:nvSpPr>
          <p:cNvPr id="6" name="Plassholder for bunntekst 4">
            <a:extLst>
              <a:ext uri="{FF2B5EF4-FFF2-40B4-BE49-F238E27FC236}">
                <a16:creationId xmlns:a16="http://schemas.microsoft.com/office/drawing/2014/main" id="{64133087-CFCB-4428-EC1F-A4C8A49739AD}"/>
              </a:ext>
            </a:extLst>
          </p:cNvPr>
          <p:cNvSpPr>
            <a:spLocks noGrp="1"/>
          </p:cNvSpPr>
          <p:nvPr>
            <p:ph type="ftr" sz="quarter" idx="11"/>
          </p:nvPr>
        </p:nvSpPr>
        <p:spPr/>
        <p:txBody>
          <a:bodyPr/>
          <a:lstStyle>
            <a:lvl1pPr>
              <a:defRPr/>
            </a:lvl1pPr>
          </a:lstStyle>
          <a:p>
            <a:pPr>
              <a:defRPr/>
            </a:pPr>
            <a:r>
              <a:rPr lang="nb-NO" dirty="0"/>
              <a:t>DAD Product</a:t>
            </a:r>
          </a:p>
        </p:txBody>
      </p:sp>
      <p:sp>
        <p:nvSpPr>
          <p:cNvPr id="7" name="Plassholder for lysbildenummer 5">
            <a:extLst>
              <a:ext uri="{FF2B5EF4-FFF2-40B4-BE49-F238E27FC236}">
                <a16:creationId xmlns:a16="http://schemas.microsoft.com/office/drawing/2014/main" id="{39D937FF-0CC5-0C2D-A78B-87396C64038F}"/>
              </a:ext>
            </a:extLst>
          </p:cNvPr>
          <p:cNvSpPr>
            <a:spLocks noGrp="1"/>
          </p:cNvSpPr>
          <p:nvPr>
            <p:ph type="sldNum" sz="quarter" idx="12"/>
          </p:nvPr>
        </p:nvSpPr>
        <p:spPr/>
        <p:txBody>
          <a:bodyPr/>
          <a:lstStyle>
            <a:lvl1pPr>
              <a:defRPr/>
            </a:lvl1pPr>
          </a:lstStyle>
          <a:p>
            <a:fld id="{20203917-1D3A-D848-8F55-24F88A4F512C}" type="slidenum">
              <a:rPr lang="nb-NO" altLang="en-US"/>
              <a:pPr/>
              <a:t>‹#›</a:t>
            </a:fld>
            <a:endParaRPr lang="nb-NO" altLang="en-US" dirty="0"/>
          </a:p>
        </p:txBody>
      </p:sp>
    </p:spTree>
    <p:extLst>
      <p:ext uri="{BB962C8B-B14F-4D97-AF65-F5344CB8AC3E}">
        <p14:creationId xmlns:p14="http://schemas.microsoft.com/office/powerpoint/2010/main" val="2459390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F9C915D5-09E0-6ED1-D1DA-7FA0CA0170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E0CFBE90-2742-4C48-EEDF-DDDE67CFC7B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a16="http://schemas.microsoft.com/office/drawing/2014/main" id="{AF3144CC-3F09-9143-A403-29D2E16A7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767BAEE-FD13-5448-AF0F-B810C0D17EF0}"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29E74108-A6F5-B846-8AA1-A942C44B4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05BB2A33-2687-564B-8BE0-8C67EC64AEB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D33D007-B263-184E-B199-2D9AB6221072}" type="slidenum">
              <a:rPr lang="nb-NO" altLang="en-US"/>
              <a:pPr/>
              <a:t>‹#›</a:t>
            </a:fld>
            <a:endParaRPr lang="nb-NO" altLang="en-US" dirty="0"/>
          </a:p>
        </p:txBody>
      </p:sp>
    </p:spTree>
    <p:extLst>
      <p:ext uri="{BB962C8B-B14F-4D97-AF65-F5344CB8AC3E}">
        <p14:creationId xmlns:p14="http://schemas.microsoft.com/office/powerpoint/2010/main" val="1923716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04E2324A-4BA8-08AF-6742-753EA501CA7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7FF3F7FA-81EC-6C13-9FC8-66E3C685B94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Plassholder for dato 3">
            <a:extLst>
              <a:ext uri="{FF2B5EF4-FFF2-40B4-BE49-F238E27FC236}">
                <a16:creationId xmlns:a16="http://schemas.microsoft.com/office/drawing/2014/main" id="{451DE2D3-CF4C-FE65-37E0-106BC3014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6F138A-F1B9-0942-A399-8EDCB85F32F9}" type="datetime1">
              <a:rPr lang="nb-NO"/>
              <a:pPr>
                <a:defRPr/>
              </a:pPr>
              <a:t>20.03.2024</a:t>
            </a:fld>
            <a:endParaRPr lang="nb-NO" dirty="0"/>
          </a:p>
        </p:txBody>
      </p:sp>
      <p:sp>
        <p:nvSpPr>
          <p:cNvPr id="5" name="Plassholder for bunntekst 4">
            <a:extLst>
              <a:ext uri="{FF2B5EF4-FFF2-40B4-BE49-F238E27FC236}">
                <a16:creationId xmlns:a16="http://schemas.microsoft.com/office/drawing/2014/main" id="{110C6DE7-13AD-0878-12FE-36B21443B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nb-NO" dirty="0"/>
              <a:t>DAD Product</a:t>
            </a:r>
          </a:p>
        </p:txBody>
      </p:sp>
      <p:sp>
        <p:nvSpPr>
          <p:cNvPr id="6" name="Plassholder for lysbildenummer 5">
            <a:extLst>
              <a:ext uri="{FF2B5EF4-FFF2-40B4-BE49-F238E27FC236}">
                <a16:creationId xmlns:a16="http://schemas.microsoft.com/office/drawing/2014/main" id="{D9EFD7EE-728B-33E5-E986-DBAD4182ECD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1887D8C-DEDF-064E-8B3D-B11028C4A9E9}" type="slidenum">
              <a:rPr lang="nb-NO" altLang="en-US"/>
              <a:pPr>
                <a:defRPr/>
              </a:pPr>
              <a:t>‹#›</a:t>
            </a:fld>
            <a:endParaRPr lang="nb-NO" altLang="en-US" dirty="0"/>
          </a:p>
        </p:txBody>
      </p:sp>
    </p:spTree>
    <p:extLst>
      <p:ext uri="{BB962C8B-B14F-4D97-AF65-F5344CB8AC3E}">
        <p14:creationId xmlns:p14="http://schemas.microsoft.com/office/powerpoint/2010/main" val="1284667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microsoft.com/office/2007/relationships/hdphoto" Target="../media/hdphoto5.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6.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microsoft.com/office/2007/relationships/hdphoto" Target="../media/hdphoto8.wdp"/><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8.wdp"/><Relationship Id="rId18" Type="http://schemas.microsoft.com/office/2007/relationships/hdphoto" Target="../media/hdphoto23.wdp"/><Relationship Id="rId3" Type="http://schemas.openxmlformats.org/officeDocument/2006/relationships/image" Target="../media/image5.png"/><Relationship Id="rId21" Type="http://schemas.microsoft.com/office/2007/relationships/hdphoto" Target="../media/hdphoto26.wdp"/><Relationship Id="rId7" Type="http://schemas.microsoft.com/office/2007/relationships/hdphoto" Target="../media/hdphoto12.wdp"/><Relationship Id="rId12" Type="http://schemas.microsoft.com/office/2007/relationships/hdphoto" Target="../media/hdphoto17.wdp"/><Relationship Id="rId17" Type="http://schemas.microsoft.com/office/2007/relationships/hdphoto" Target="../media/hdphoto22.wdp"/><Relationship Id="rId2" Type="http://schemas.openxmlformats.org/officeDocument/2006/relationships/notesSlide" Target="../notesSlides/notesSlide16.xml"/><Relationship Id="rId16" Type="http://schemas.microsoft.com/office/2007/relationships/hdphoto" Target="../media/hdphoto21.wdp"/><Relationship Id="rId20" Type="http://schemas.microsoft.com/office/2007/relationships/hdphoto" Target="../media/hdphoto25.wdp"/><Relationship Id="rId1" Type="http://schemas.openxmlformats.org/officeDocument/2006/relationships/slideLayout" Target="../slideLayouts/slideLayout2.xml"/><Relationship Id="rId6" Type="http://schemas.microsoft.com/office/2007/relationships/hdphoto" Target="../media/hdphoto11.wdp"/><Relationship Id="rId11" Type="http://schemas.microsoft.com/office/2007/relationships/hdphoto" Target="../media/hdphoto16.wdp"/><Relationship Id="rId5" Type="http://schemas.openxmlformats.org/officeDocument/2006/relationships/image" Target="../media/image50.png"/><Relationship Id="rId15" Type="http://schemas.microsoft.com/office/2007/relationships/hdphoto" Target="../media/hdphoto20.wdp"/><Relationship Id="rId23" Type="http://schemas.openxmlformats.org/officeDocument/2006/relationships/image" Target="../media/image51.png"/><Relationship Id="rId10" Type="http://schemas.microsoft.com/office/2007/relationships/hdphoto" Target="../media/hdphoto15.wdp"/><Relationship Id="rId19" Type="http://schemas.microsoft.com/office/2007/relationships/hdphoto" Target="../media/hdphoto24.wdp"/><Relationship Id="rId4" Type="http://schemas.openxmlformats.org/officeDocument/2006/relationships/image" Target="../media/image7.png"/><Relationship Id="rId9" Type="http://schemas.microsoft.com/office/2007/relationships/hdphoto" Target="../media/hdphoto14.wdp"/><Relationship Id="rId14" Type="http://schemas.microsoft.com/office/2007/relationships/hdphoto" Target="../media/hdphoto19.wdp"/><Relationship Id="rId22" Type="http://schemas.microsoft.com/office/2007/relationships/hdphoto" Target="../media/hdphoto27.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11" Type="http://schemas.microsoft.com/office/2007/relationships/hdphoto" Target="../media/hdphoto8.wdp"/><Relationship Id="rId5" Type="http://schemas.openxmlformats.org/officeDocument/2006/relationships/image" Target="../media/image54.svg"/><Relationship Id="rId10"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9.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0.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10" Type="http://schemas.microsoft.com/office/2007/relationships/hdphoto" Target="../media/hdphoto29.wdp"/><Relationship Id="rId4" Type="http://schemas.openxmlformats.org/officeDocument/2006/relationships/image" Target="../media/image61.jpe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8.wdp"/><Relationship Id="rId18" Type="http://schemas.microsoft.com/office/2007/relationships/hdphoto" Target="../media/hdphoto23.wdp"/><Relationship Id="rId3" Type="http://schemas.openxmlformats.org/officeDocument/2006/relationships/image" Target="../media/image5.png"/><Relationship Id="rId21" Type="http://schemas.microsoft.com/office/2007/relationships/hdphoto" Target="../media/hdphoto26.wdp"/><Relationship Id="rId7" Type="http://schemas.microsoft.com/office/2007/relationships/hdphoto" Target="../media/hdphoto12.wdp"/><Relationship Id="rId12" Type="http://schemas.microsoft.com/office/2007/relationships/hdphoto" Target="../media/hdphoto17.wdp"/><Relationship Id="rId17" Type="http://schemas.microsoft.com/office/2007/relationships/hdphoto" Target="../media/hdphoto22.wdp"/><Relationship Id="rId2" Type="http://schemas.openxmlformats.org/officeDocument/2006/relationships/notesSlide" Target="../notesSlides/notesSlide30.xml"/><Relationship Id="rId16" Type="http://schemas.microsoft.com/office/2007/relationships/hdphoto" Target="../media/hdphoto21.wdp"/><Relationship Id="rId20" Type="http://schemas.microsoft.com/office/2007/relationships/hdphoto" Target="../media/hdphoto25.wdp"/><Relationship Id="rId1" Type="http://schemas.openxmlformats.org/officeDocument/2006/relationships/slideLayout" Target="../slideLayouts/slideLayout2.xml"/><Relationship Id="rId6" Type="http://schemas.microsoft.com/office/2007/relationships/hdphoto" Target="../media/hdphoto11.wdp"/><Relationship Id="rId11" Type="http://schemas.microsoft.com/office/2007/relationships/hdphoto" Target="../media/hdphoto16.wdp"/><Relationship Id="rId5" Type="http://schemas.openxmlformats.org/officeDocument/2006/relationships/image" Target="../media/image50.png"/><Relationship Id="rId15" Type="http://schemas.microsoft.com/office/2007/relationships/hdphoto" Target="../media/hdphoto20.wdp"/><Relationship Id="rId10" Type="http://schemas.microsoft.com/office/2007/relationships/hdphoto" Target="../media/hdphoto15.wdp"/><Relationship Id="rId19" Type="http://schemas.microsoft.com/office/2007/relationships/hdphoto" Target="../media/hdphoto24.wdp"/><Relationship Id="rId4" Type="http://schemas.openxmlformats.org/officeDocument/2006/relationships/image" Target="../media/image7.png"/><Relationship Id="rId9" Type="http://schemas.microsoft.com/office/2007/relationships/hdphoto" Target="../media/hdphoto14.wdp"/><Relationship Id="rId14" Type="http://schemas.microsoft.com/office/2007/relationships/hdphoto" Target="../media/hdphoto19.wdp"/><Relationship Id="rId22" Type="http://schemas.microsoft.com/office/2007/relationships/hdphoto" Target="../media/hdphoto27.wdp"/></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12" Type="http://schemas.microsoft.com/office/2007/relationships/hdphoto" Target="../media/hdphoto4.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g"/><Relationship Id="rId4" Type="http://schemas.openxmlformats.org/officeDocument/2006/relationships/image" Target="../media/image21.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A55CC52-45FD-C08B-ABE5-624EEB9A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198" y="2978353"/>
            <a:ext cx="2288153" cy="952295"/>
          </a:xfrm>
          <a:prstGeom prst="rect">
            <a:avLst/>
          </a:prstGeom>
        </p:spPr>
      </p:pic>
      <p:pic>
        <p:nvPicPr>
          <p:cNvPr id="5" name="Picture 4" descr="Icon&#10;&#10;Description automatically generated">
            <a:extLst>
              <a:ext uri="{FF2B5EF4-FFF2-40B4-BE49-F238E27FC236}">
                <a16:creationId xmlns:a16="http://schemas.microsoft.com/office/drawing/2014/main" id="{69E8D8EC-4771-B29F-22FE-0F4DC01E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335" y="1561321"/>
            <a:ext cx="2399104" cy="1934161"/>
          </a:xfrm>
          <a:prstGeom prst="rect">
            <a:avLst/>
          </a:prstGeom>
        </p:spPr>
      </p:pic>
      <p:pic>
        <p:nvPicPr>
          <p:cNvPr id="7" name="Picture 6">
            <a:extLst>
              <a:ext uri="{FF2B5EF4-FFF2-40B4-BE49-F238E27FC236}">
                <a16:creationId xmlns:a16="http://schemas.microsoft.com/office/drawing/2014/main" id="{0C1EB713-1CF1-7FE0-647B-E46494143E0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125721" y="4309061"/>
            <a:ext cx="2826593" cy="2412815"/>
          </a:xfrm>
          <a:prstGeom prst="rect">
            <a:avLst/>
          </a:prstGeom>
        </p:spPr>
      </p:pic>
      <p:sp>
        <p:nvSpPr>
          <p:cNvPr id="8" name="TekstSylinder 37">
            <a:extLst>
              <a:ext uri="{FF2B5EF4-FFF2-40B4-BE49-F238E27FC236}">
                <a16:creationId xmlns:a16="http://schemas.microsoft.com/office/drawing/2014/main" id="{68B53DC4-E49F-A5CC-8769-7478ACD924D3}"/>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pic>
        <p:nvPicPr>
          <p:cNvPr id="10" name="Picture 9">
            <a:extLst>
              <a:ext uri="{FF2B5EF4-FFF2-40B4-BE49-F238E27FC236}">
                <a16:creationId xmlns:a16="http://schemas.microsoft.com/office/drawing/2014/main" id="{86B9EDB8-AF0A-301C-3921-70636043E1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2807" y="662984"/>
            <a:ext cx="3844653" cy="1241273"/>
          </a:xfrm>
          <a:prstGeom prst="rect">
            <a:avLst/>
          </a:prstGeom>
        </p:spPr>
      </p:pic>
      <p:pic>
        <p:nvPicPr>
          <p:cNvPr id="12" name="Picture 11">
            <a:extLst>
              <a:ext uri="{FF2B5EF4-FFF2-40B4-BE49-F238E27FC236}">
                <a16:creationId xmlns:a16="http://schemas.microsoft.com/office/drawing/2014/main" id="{F75688EB-91DC-8525-ACCF-E80F3A708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751" y="2411241"/>
            <a:ext cx="2819131" cy="1543288"/>
          </a:xfrm>
          <a:prstGeom prst="rect">
            <a:avLst/>
          </a:prstGeom>
        </p:spPr>
      </p:pic>
      <p:pic>
        <p:nvPicPr>
          <p:cNvPr id="14" name="Picture 13">
            <a:extLst>
              <a:ext uri="{FF2B5EF4-FFF2-40B4-BE49-F238E27FC236}">
                <a16:creationId xmlns:a16="http://schemas.microsoft.com/office/drawing/2014/main" id="{28944A99-4390-FECC-21E0-971C22DB800C}"/>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8455" y="2978353"/>
            <a:ext cx="894652" cy="782235"/>
          </a:xfrm>
          <a:prstGeom prst="rect">
            <a:avLst/>
          </a:prstGeom>
        </p:spPr>
      </p:pic>
      <p:pic>
        <p:nvPicPr>
          <p:cNvPr id="16" name="Picture 15">
            <a:extLst>
              <a:ext uri="{FF2B5EF4-FFF2-40B4-BE49-F238E27FC236}">
                <a16:creationId xmlns:a16="http://schemas.microsoft.com/office/drawing/2014/main" id="{A22AD78C-2C5C-1EAC-2781-561455495D37}"/>
              </a:ext>
            </a:extLst>
          </p:cNvPr>
          <p:cNvPicPr>
            <a:picLocks noChangeAspect="1"/>
          </p:cNvPicPr>
          <p:nvPr/>
        </p:nvPicPr>
        <p:blipFill>
          <a:blip r:embed="rId9">
            <a:extLst>
              <a:ext uri="{BEBA8EAE-BF5A-486C-A8C5-ECC9F3942E4B}">
                <a14:imgProps xmlns:a14="http://schemas.microsoft.com/office/drawing/2010/main">
                  <a14:imgLayer r:embed="rId11">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66896">
            <a:off x="6456007" y="2944625"/>
            <a:ext cx="545004" cy="476521"/>
          </a:xfrm>
          <a:prstGeom prst="rect">
            <a:avLst/>
          </a:prstGeom>
        </p:spPr>
      </p:pic>
      <p:pic>
        <p:nvPicPr>
          <p:cNvPr id="17" name="Picture 16">
            <a:extLst>
              <a:ext uri="{FF2B5EF4-FFF2-40B4-BE49-F238E27FC236}">
                <a16:creationId xmlns:a16="http://schemas.microsoft.com/office/drawing/2014/main" id="{F32B9D4F-E721-D41E-3E3D-A66D92849275}"/>
              </a:ext>
            </a:extLst>
          </p:cNvPr>
          <p:cNvPicPr>
            <a:picLocks noChangeAspect="1"/>
          </p:cNvPicPr>
          <p:nvPr/>
        </p:nvPicPr>
        <p:blipFill>
          <a:blip r:embed="rId9">
            <a:extLst>
              <a:ext uri="{BEBA8EAE-BF5A-486C-A8C5-ECC9F3942E4B}">
                <a14:imgProps xmlns:a14="http://schemas.microsoft.com/office/drawing/2010/main">
                  <a14:imgLayer r:embed="rId12">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87982">
            <a:off x="6841945" y="2415473"/>
            <a:ext cx="232713" cy="203471"/>
          </a:xfrm>
          <a:prstGeom prst="rect">
            <a:avLst/>
          </a:prstGeom>
        </p:spPr>
      </p:pic>
      <p:sp>
        <p:nvSpPr>
          <p:cNvPr id="22" name="TextBox 21">
            <a:extLst>
              <a:ext uri="{FF2B5EF4-FFF2-40B4-BE49-F238E27FC236}">
                <a16:creationId xmlns:a16="http://schemas.microsoft.com/office/drawing/2014/main" id="{A8A61E44-EE86-4E0B-1148-ED858F5DA409}"/>
              </a:ext>
            </a:extLst>
          </p:cNvPr>
          <p:cNvSpPr txBox="1"/>
          <p:nvPr/>
        </p:nvSpPr>
        <p:spPr>
          <a:xfrm>
            <a:off x="644458" y="3990250"/>
            <a:ext cx="4274696"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COMMUNITY</a:t>
            </a:r>
            <a:endParaRPr kumimoji="0" lang="en-US" altLang="en-US" sz="102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p:txBody>
      </p:sp>
      <p:sp>
        <p:nvSpPr>
          <p:cNvPr id="24" name="TextBox 23">
            <a:extLst>
              <a:ext uri="{FF2B5EF4-FFF2-40B4-BE49-F238E27FC236}">
                <a16:creationId xmlns:a16="http://schemas.microsoft.com/office/drawing/2014/main" id="{2348B1A1-559F-173B-538C-6EAB14329DED}"/>
              </a:ext>
            </a:extLst>
          </p:cNvPr>
          <p:cNvSpPr txBox="1"/>
          <p:nvPr/>
        </p:nvSpPr>
        <p:spPr>
          <a:xfrm>
            <a:off x="644458" y="4656359"/>
            <a:ext cx="24769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PRESENTATION </a:t>
            </a:r>
            <a:r>
              <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 </a:t>
            </a:r>
            <a:endParaRPr kumimoji="0" lang="en-US" altLang="en-US" sz="122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p:txBody>
      </p:sp>
      <p:pic>
        <p:nvPicPr>
          <p:cNvPr id="26" name="Picture 25" descr="Logo, icon, company name&#10;&#10;Description automatically generated">
            <a:extLst>
              <a:ext uri="{FF2B5EF4-FFF2-40B4-BE49-F238E27FC236}">
                <a16:creationId xmlns:a16="http://schemas.microsoft.com/office/drawing/2014/main" id="{39A9B4E2-03C0-A23D-778B-3406A88DCA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73568" y="189405"/>
            <a:ext cx="521567" cy="521567"/>
          </a:xfrm>
          <a:prstGeom prst="rect">
            <a:avLst/>
          </a:prstGeom>
        </p:spPr>
      </p:pic>
      <p:sp>
        <p:nvSpPr>
          <p:cNvPr id="27" name="TextBox 26">
            <a:extLst>
              <a:ext uri="{FF2B5EF4-FFF2-40B4-BE49-F238E27FC236}">
                <a16:creationId xmlns:a16="http://schemas.microsoft.com/office/drawing/2014/main" id="{BA683909-FAB6-E5F8-E5E6-218F66A3318D}"/>
              </a:ext>
            </a:extLst>
          </p:cNvPr>
          <p:cNvSpPr txBox="1"/>
          <p:nvPr/>
        </p:nvSpPr>
        <p:spPr>
          <a:xfrm>
            <a:off x="682807" y="6422367"/>
            <a:ext cx="3018335"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March 2024</a:t>
            </a:r>
          </a:p>
        </p:txBody>
      </p:sp>
      <p:pic>
        <p:nvPicPr>
          <p:cNvPr id="6" name="Picture 5" descr="A gold bull statue on a black background&#10;&#10;Description automatically generated with medium confidence">
            <a:extLst>
              <a:ext uri="{FF2B5EF4-FFF2-40B4-BE49-F238E27FC236}">
                <a16:creationId xmlns:a16="http://schemas.microsoft.com/office/drawing/2014/main" id="{7BE56A20-0FD4-0E8F-BE63-855368C258A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rot="716336" flipH="1">
            <a:off x="7879868" y="2103749"/>
            <a:ext cx="4342385" cy="43527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688"/>
    </mc:Choice>
    <mc:Fallback xmlns="">
      <p:transition advTm="56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par>
                          <p:cTn id="16" fill="hold">
                            <p:stCondLst>
                              <p:cond delay="2000"/>
                            </p:stCondLst>
                            <p:childTnLst>
                              <p:par>
                                <p:cTn id="17" presetID="15"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3000"/>
                            </p:stCondLst>
                            <p:childTnLst>
                              <p:par>
                                <p:cTn id="24" presetID="15"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9" dur="5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500"/>
                            </p:stCondLst>
                            <p:childTnLst>
                              <p:par>
                                <p:cTn id="31" presetID="15"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par>
                                <p:cTn id="41" presetID="22" presetClass="entr" presetSubtype="8" fill="hold" nodeType="withEffect">
                                  <p:stCondLst>
                                    <p:cond delay="50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1000"/>
                                        <p:tgtEl>
                                          <p:spTgt spid="2"/>
                                        </p:tgtEl>
                                      </p:cBhvr>
                                    </p:animEffect>
                                  </p:childTnLst>
                                </p:cTn>
                              </p:par>
                            </p:childTnLst>
                          </p:cTn>
                        </p:par>
                        <p:par>
                          <p:cTn id="44" fill="hold">
                            <p:stCondLst>
                              <p:cond delay="5500"/>
                            </p:stCondLst>
                            <p:childTnLst>
                              <p:par>
                                <p:cTn id="45" presetID="53" presetClass="entr" presetSubtype="16"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700" fill="hold"/>
                                        <p:tgtEl>
                                          <p:spTgt spid="10"/>
                                        </p:tgtEl>
                                        <p:attrNameLst>
                                          <p:attrName>ppt_w</p:attrName>
                                        </p:attrNameLst>
                                      </p:cBhvr>
                                      <p:tavLst>
                                        <p:tav tm="0">
                                          <p:val>
                                            <p:fltVal val="0"/>
                                          </p:val>
                                        </p:tav>
                                        <p:tav tm="100000">
                                          <p:val>
                                            <p:strVal val="#ppt_w"/>
                                          </p:val>
                                        </p:tav>
                                      </p:tavLst>
                                    </p:anim>
                                    <p:anim calcmode="lin" valueType="num">
                                      <p:cBhvr>
                                        <p:cTn id="48" dur="700" fill="hold"/>
                                        <p:tgtEl>
                                          <p:spTgt spid="10"/>
                                        </p:tgtEl>
                                        <p:attrNameLst>
                                          <p:attrName>ppt_h</p:attrName>
                                        </p:attrNameLst>
                                      </p:cBhvr>
                                      <p:tavLst>
                                        <p:tav tm="0">
                                          <p:val>
                                            <p:fltVal val="0"/>
                                          </p:val>
                                        </p:tav>
                                        <p:tav tm="100000">
                                          <p:val>
                                            <p:strVal val="#ppt_h"/>
                                          </p:val>
                                        </p:tav>
                                      </p:tavLst>
                                    </p:anim>
                                    <p:animEffect transition="in" filter="fade">
                                      <p:cBhvr>
                                        <p:cTn id="49" dur="700"/>
                                        <p:tgtEl>
                                          <p:spTgt spid="10"/>
                                        </p:tgtEl>
                                      </p:cBhvr>
                                    </p:animEffect>
                                  </p:childTnLst>
                                </p:cTn>
                              </p:par>
                            </p:childTnLst>
                          </p:cTn>
                        </p:par>
                        <p:par>
                          <p:cTn id="50" fill="hold">
                            <p:stCondLst>
                              <p:cond delay="67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par>
                          <p:cTn id="61" fill="hold">
                            <p:stCondLst>
                              <p:cond delay="7200"/>
                            </p:stCondLst>
                            <p:childTnLst>
                              <p:par>
                                <p:cTn id="62" presetID="53" presetClass="entr" presetSubtype="16" fill="hold" nodeType="afterEffect">
                                  <p:stCondLst>
                                    <p:cond delay="50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37">
            <a:extLst>
              <a:ext uri="{FF2B5EF4-FFF2-40B4-BE49-F238E27FC236}">
                <a16:creationId xmlns:a16="http://schemas.microsoft.com/office/drawing/2014/main" id="{3E92DDC9-1FDF-E8E0-D104-E8D40013E50D}"/>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36873" name="Picture 7">
            <a:extLst>
              <a:ext uri="{FF2B5EF4-FFF2-40B4-BE49-F238E27FC236}">
                <a16:creationId xmlns:a16="http://schemas.microsoft.com/office/drawing/2014/main" id="{99EA9409-D8B9-4B21-0E31-CD74154BD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67D94CAF-243B-5649-D8F2-BAD6F3428C68}"/>
              </a:ext>
            </a:extLst>
          </p:cNvPr>
          <p:cNvGrpSpPr/>
          <p:nvPr/>
        </p:nvGrpSpPr>
        <p:grpSpPr>
          <a:xfrm>
            <a:off x="3373532" y="2250757"/>
            <a:ext cx="2992391" cy="3559874"/>
            <a:chOff x="3373532" y="2250757"/>
            <a:chExt cx="2992391" cy="3559874"/>
          </a:xfrm>
        </p:grpSpPr>
        <p:pic>
          <p:nvPicPr>
            <p:cNvPr id="9" name="Picture 8" descr="A blue lines in a black background&#10;&#10;Description automatically generated">
              <a:extLst>
                <a:ext uri="{FF2B5EF4-FFF2-40B4-BE49-F238E27FC236}">
                  <a16:creationId xmlns:a16="http://schemas.microsoft.com/office/drawing/2014/main" id="{A555B16B-CF4A-34CC-6836-D7A233417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532" y="2621863"/>
              <a:ext cx="2992391" cy="1614273"/>
            </a:xfrm>
            <a:prstGeom prst="rect">
              <a:avLst/>
            </a:prstGeom>
          </p:spPr>
        </p:pic>
        <p:grpSp>
          <p:nvGrpSpPr>
            <p:cNvPr id="32" name="Group 31">
              <a:extLst>
                <a:ext uri="{FF2B5EF4-FFF2-40B4-BE49-F238E27FC236}">
                  <a16:creationId xmlns:a16="http://schemas.microsoft.com/office/drawing/2014/main" id="{E85E1697-C3F3-3688-EA34-F138EAE8B3E5}"/>
                </a:ext>
              </a:extLst>
            </p:cNvPr>
            <p:cNvGrpSpPr/>
            <p:nvPr/>
          </p:nvGrpSpPr>
          <p:grpSpPr>
            <a:xfrm>
              <a:off x="3689949" y="2250757"/>
              <a:ext cx="2170113" cy="3559874"/>
              <a:chOff x="5919703" y="2268285"/>
              <a:chExt cx="2170113" cy="3559874"/>
            </a:xfrm>
          </p:grpSpPr>
          <p:sp>
            <p:nvSpPr>
              <p:cNvPr id="15" name="TekstSylinder 17">
                <a:extLst>
                  <a:ext uri="{FF2B5EF4-FFF2-40B4-BE49-F238E27FC236}">
                    <a16:creationId xmlns:a16="http://schemas.microsoft.com/office/drawing/2014/main" id="{EEFAEA02-6557-E749-97B8-D9473A9832F4}"/>
                  </a:ext>
                </a:extLst>
              </p:cNvPr>
              <p:cNvSpPr txBox="1">
                <a:spLocks noChangeArrowheads="1"/>
              </p:cNvSpPr>
              <p:nvPr/>
            </p:nvSpPr>
            <p:spPr bwMode="auto">
              <a:xfrm>
                <a:off x="5919703" y="3858389"/>
                <a:ext cx="2170113" cy="196977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28A5EF"/>
                    </a:solidFill>
                    <a:effectLst/>
                    <a:uLnTx/>
                    <a:uFillTx/>
                    <a:latin typeface="Roboto" pitchFamily="2" charset="0"/>
                    <a:ea typeface="Roboto" pitchFamily="2" charset="0"/>
                    <a:cs typeface="Roboto Medium" pitchFamily="2" charset="0"/>
                  </a:rPr>
                  <a:t>$500</a:t>
                </a:r>
                <a:endParaRPr kumimoji="0" lang="en-GB" altLang="nb-NO" sz="1600" b="1" i="0" u="none" strike="noStrike" kern="1200" cap="none" spc="0" normalizeH="0" baseline="0" noProof="0" dirty="0">
                  <a:ln>
                    <a:noFill/>
                  </a:ln>
                  <a:solidFill>
                    <a:srgbClr val="28A5EF"/>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28A5EF"/>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6 Levels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Gifted </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PNGVN</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Tokens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dirty="0">
                    <a:solidFill>
                      <a:schemeClr val="bg1"/>
                    </a:solidFill>
                    <a:latin typeface="Roboto Thin" pitchFamily="2" charset="0"/>
                    <a:ea typeface="Roboto Thin" pitchFamily="2" charset="0"/>
                    <a:cs typeface="Roboto" pitchFamily="2" charset="0"/>
                  </a:rPr>
                  <a:t>f</a:t>
                </a: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or $500</a:t>
                </a:r>
              </a:p>
            </p:txBody>
          </p:sp>
          <p:pic>
            <p:nvPicPr>
              <p:cNvPr id="4" name="Picture 3" descr="A picture containing hat, drawing, clipart, animated cartoon&#10;&#10;Description automatically generated">
                <a:extLst>
                  <a:ext uri="{FF2B5EF4-FFF2-40B4-BE49-F238E27FC236}">
                    <a16:creationId xmlns:a16="http://schemas.microsoft.com/office/drawing/2014/main" id="{41DA4B37-7D66-0D5F-88DA-AE384F0D6C9C}"/>
                  </a:ext>
                </a:extLst>
              </p:cNvPr>
              <p:cNvPicPr>
                <a:picLocks noChangeAspect="1"/>
              </p:cNvPicPr>
              <p:nvPr/>
            </p:nvPicPr>
            <p:blipFill>
              <a:blip r:embed="rId5"/>
              <a:stretch>
                <a:fillRect/>
              </a:stretch>
            </p:blipFill>
            <p:spPr>
              <a:xfrm>
                <a:off x="6317792" y="2268285"/>
                <a:ext cx="1373936" cy="1373935"/>
              </a:xfrm>
              <a:prstGeom prst="rect">
                <a:avLst/>
              </a:prstGeom>
            </p:spPr>
          </p:pic>
        </p:grpSp>
      </p:grpSp>
      <p:grpSp>
        <p:nvGrpSpPr>
          <p:cNvPr id="3" name="Group 2">
            <a:extLst>
              <a:ext uri="{FF2B5EF4-FFF2-40B4-BE49-F238E27FC236}">
                <a16:creationId xmlns:a16="http://schemas.microsoft.com/office/drawing/2014/main" id="{F71E64DD-AF7B-DEBF-D483-8324D956369B}"/>
              </a:ext>
            </a:extLst>
          </p:cNvPr>
          <p:cNvGrpSpPr/>
          <p:nvPr/>
        </p:nvGrpSpPr>
        <p:grpSpPr>
          <a:xfrm>
            <a:off x="905243" y="1278586"/>
            <a:ext cx="2233246" cy="4532046"/>
            <a:chOff x="905243" y="1278586"/>
            <a:chExt cx="2233246" cy="4532046"/>
          </a:xfrm>
        </p:grpSpPr>
        <p:pic>
          <p:nvPicPr>
            <p:cNvPr id="5" name="Picture 4" descr="A green light in the dark&#10;&#10;Description automatically generated">
              <a:extLst>
                <a:ext uri="{FF2B5EF4-FFF2-40B4-BE49-F238E27FC236}">
                  <a16:creationId xmlns:a16="http://schemas.microsoft.com/office/drawing/2014/main" id="{D84272DE-C0AC-8CAC-BD81-B9744BB66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243" y="1278586"/>
              <a:ext cx="2233246" cy="2558928"/>
            </a:xfrm>
            <a:prstGeom prst="rect">
              <a:avLst/>
            </a:prstGeom>
          </p:spPr>
        </p:pic>
        <p:grpSp>
          <p:nvGrpSpPr>
            <p:cNvPr id="31" name="Group 30">
              <a:extLst>
                <a:ext uri="{FF2B5EF4-FFF2-40B4-BE49-F238E27FC236}">
                  <a16:creationId xmlns:a16="http://schemas.microsoft.com/office/drawing/2014/main" id="{E817BC69-691D-780D-2782-A836D6982393}"/>
                </a:ext>
              </a:extLst>
            </p:cNvPr>
            <p:cNvGrpSpPr/>
            <p:nvPr/>
          </p:nvGrpSpPr>
          <p:grpSpPr>
            <a:xfrm>
              <a:off x="1044683" y="2250757"/>
              <a:ext cx="1949450" cy="3559875"/>
              <a:chOff x="4209374" y="2268284"/>
              <a:chExt cx="1949450" cy="3559875"/>
            </a:xfrm>
          </p:grpSpPr>
          <p:sp>
            <p:nvSpPr>
              <p:cNvPr id="14" name="TekstSylinder 16">
                <a:extLst>
                  <a:ext uri="{FF2B5EF4-FFF2-40B4-BE49-F238E27FC236}">
                    <a16:creationId xmlns:a16="http://schemas.microsoft.com/office/drawing/2014/main" id="{E1539B2A-6B9A-3D4A-B0C6-CDB1FE6682F6}"/>
                  </a:ext>
                </a:extLst>
              </p:cNvPr>
              <p:cNvSpPr txBox="1">
                <a:spLocks noChangeArrowheads="1"/>
              </p:cNvSpPr>
              <p:nvPr/>
            </p:nvSpPr>
            <p:spPr bwMode="auto">
              <a:xfrm>
                <a:off x="4209374" y="3858389"/>
                <a:ext cx="1949450" cy="196977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78BF3D"/>
                    </a:solidFill>
                    <a:effectLst/>
                    <a:uLnTx/>
                    <a:uFillTx/>
                    <a:latin typeface="Roboto" pitchFamily="2" charset="0"/>
                    <a:ea typeface="Roboto" pitchFamily="2" charset="0"/>
                    <a:cs typeface="Roboto Medium" pitchFamily="2" charset="0"/>
                  </a:rPr>
                  <a:t>$250</a:t>
                </a:r>
                <a:endParaRPr kumimoji="0" lang="en-GB" altLang="nb-NO" sz="1600" b="1" i="0" u="none" strike="noStrike" kern="1200" cap="none" spc="0" normalizeH="0" baseline="0" noProof="0" dirty="0">
                  <a:ln>
                    <a:noFill/>
                  </a:ln>
                  <a:solidFill>
                    <a:srgbClr val="78BF3D"/>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78BF3D"/>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5 Levels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Gifted </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PNGVN</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Tokens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dirty="0">
                    <a:solidFill>
                      <a:schemeClr val="bg1"/>
                    </a:solidFill>
                    <a:latin typeface="Roboto Thin" pitchFamily="2" charset="0"/>
                    <a:ea typeface="Roboto Thin" pitchFamily="2" charset="0"/>
                    <a:cs typeface="Roboto" pitchFamily="2" charset="0"/>
                  </a:rPr>
                  <a:t>f</a:t>
                </a: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or $250</a:t>
                </a:r>
              </a:p>
            </p:txBody>
          </p:sp>
          <p:pic>
            <p:nvPicPr>
              <p:cNvPr id="19" name="Picture 18" descr="Cartoon penguin wearing a hat and glasses&#10;&#10;Description automatically generated with low confidence">
                <a:extLst>
                  <a:ext uri="{FF2B5EF4-FFF2-40B4-BE49-F238E27FC236}">
                    <a16:creationId xmlns:a16="http://schemas.microsoft.com/office/drawing/2014/main" id="{46FF9B11-151F-861A-6529-36EE8862F352}"/>
                  </a:ext>
                </a:extLst>
              </p:cNvPr>
              <p:cNvPicPr>
                <a:picLocks noChangeAspect="1"/>
              </p:cNvPicPr>
              <p:nvPr/>
            </p:nvPicPr>
            <p:blipFill>
              <a:blip r:embed="rId7"/>
              <a:stretch>
                <a:fillRect/>
              </a:stretch>
            </p:blipFill>
            <p:spPr>
              <a:xfrm>
                <a:off x="4497131" y="2268284"/>
                <a:ext cx="1373936" cy="1373935"/>
              </a:xfrm>
              <a:prstGeom prst="rect">
                <a:avLst/>
              </a:prstGeom>
            </p:spPr>
          </p:pic>
        </p:grpSp>
      </p:grpSp>
      <p:grpSp>
        <p:nvGrpSpPr>
          <p:cNvPr id="8" name="Group 7">
            <a:extLst>
              <a:ext uri="{FF2B5EF4-FFF2-40B4-BE49-F238E27FC236}">
                <a16:creationId xmlns:a16="http://schemas.microsoft.com/office/drawing/2014/main" id="{E7EFB743-9117-9D3B-8579-5D0FDE2DA091}"/>
              </a:ext>
            </a:extLst>
          </p:cNvPr>
          <p:cNvGrpSpPr/>
          <p:nvPr/>
        </p:nvGrpSpPr>
        <p:grpSpPr>
          <a:xfrm>
            <a:off x="6384548" y="1726340"/>
            <a:ext cx="2083908" cy="4083957"/>
            <a:chOff x="6384548" y="1726340"/>
            <a:chExt cx="2083908" cy="4083957"/>
          </a:xfrm>
        </p:grpSpPr>
        <p:pic>
          <p:nvPicPr>
            <p:cNvPr id="11" name="Picture 10" descr="A black and white swirl&#10;&#10;Description automatically generated">
              <a:extLst>
                <a:ext uri="{FF2B5EF4-FFF2-40B4-BE49-F238E27FC236}">
                  <a16:creationId xmlns:a16="http://schemas.microsoft.com/office/drawing/2014/main" id="{698DA7C5-F776-9E7E-E34B-3761B0DB5D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4548" y="1726340"/>
              <a:ext cx="2083908" cy="2409680"/>
            </a:xfrm>
            <a:prstGeom prst="rect">
              <a:avLst/>
            </a:prstGeom>
          </p:spPr>
        </p:pic>
        <p:grpSp>
          <p:nvGrpSpPr>
            <p:cNvPr id="33" name="Group 32">
              <a:extLst>
                <a:ext uri="{FF2B5EF4-FFF2-40B4-BE49-F238E27FC236}">
                  <a16:creationId xmlns:a16="http://schemas.microsoft.com/office/drawing/2014/main" id="{0D99A657-20B9-264C-34E4-1BB244932653}"/>
                </a:ext>
              </a:extLst>
            </p:cNvPr>
            <p:cNvGrpSpPr/>
            <p:nvPr/>
          </p:nvGrpSpPr>
          <p:grpSpPr>
            <a:xfrm>
              <a:off x="6552620" y="2253770"/>
              <a:ext cx="1804987" cy="3556527"/>
              <a:chOff x="7927028" y="2271298"/>
              <a:chExt cx="1804987" cy="3556527"/>
            </a:xfrm>
          </p:grpSpPr>
          <p:sp>
            <p:nvSpPr>
              <p:cNvPr id="23" name="TekstSylinder 17">
                <a:extLst>
                  <a:ext uri="{FF2B5EF4-FFF2-40B4-BE49-F238E27FC236}">
                    <a16:creationId xmlns:a16="http://schemas.microsoft.com/office/drawing/2014/main" id="{A7ED8BBE-4F56-D943-B06B-2A2961F11F7C}"/>
                  </a:ext>
                </a:extLst>
              </p:cNvPr>
              <p:cNvSpPr txBox="1">
                <a:spLocks noChangeArrowheads="1"/>
              </p:cNvSpPr>
              <p:nvPr/>
            </p:nvSpPr>
            <p:spPr bwMode="auto">
              <a:xfrm>
                <a:off x="7927028" y="3858055"/>
                <a:ext cx="1804987" cy="196977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868686"/>
                    </a:solidFill>
                    <a:effectLst/>
                    <a:uLnTx/>
                    <a:uFillTx/>
                    <a:latin typeface="Roboto" pitchFamily="2" charset="0"/>
                    <a:ea typeface="Roboto" pitchFamily="2" charset="0"/>
                    <a:cs typeface="Roboto Medium" pitchFamily="2" charset="0"/>
                  </a:rPr>
                  <a:t>$1 000</a:t>
                </a:r>
                <a:endParaRPr kumimoji="0" lang="en-GB" altLang="nb-NO" sz="1600" b="1" i="0" u="none" strike="noStrike" kern="1200" cap="none" spc="0" normalizeH="0" baseline="0" noProof="0" dirty="0">
                  <a:ln>
                    <a:noFill/>
                  </a:ln>
                  <a:solidFill>
                    <a:srgbClr val="868686"/>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868686"/>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7 Levels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Gifted </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PNGVN</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Tokens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dirty="0">
                    <a:solidFill>
                      <a:schemeClr val="bg1"/>
                    </a:solidFill>
                    <a:latin typeface="Roboto Thin" pitchFamily="2" charset="0"/>
                    <a:ea typeface="Roboto Thin" pitchFamily="2" charset="0"/>
                    <a:cs typeface="Roboto" pitchFamily="2" charset="0"/>
                  </a:rPr>
                  <a:t>f</a:t>
                </a: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or $1 000</a:t>
                </a:r>
              </a:p>
            </p:txBody>
          </p:sp>
          <p:pic>
            <p:nvPicPr>
              <p:cNvPr id="25" name="Picture 24" descr="Cartoon of a bird wearing a suit and top hat&#10;&#10;Description automatically generated with low confidence">
                <a:extLst>
                  <a:ext uri="{FF2B5EF4-FFF2-40B4-BE49-F238E27FC236}">
                    <a16:creationId xmlns:a16="http://schemas.microsoft.com/office/drawing/2014/main" id="{A8AB9ACD-959D-A38D-2E00-4F52179CB7D8}"/>
                  </a:ext>
                </a:extLst>
              </p:cNvPr>
              <p:cNvPicPr>
                <a:picLocks noChangeAspect="1"/>
              </p:cNvPicPr>
              <p:nvPr/>
            </p:nvPicPr>
            <p:blipFill>
              <a:blip r:embed="rId9"/>
              <a:stretch>
                <a:fillRect/>
              </a:stretch>
            </p:blipFill>
            <p:spPr>
              <a:xfrm>
                <a:off x="8141592" y="2271298"/>
                <a:ext cx="1373936" cy="1373935"/>
              </a:xfrm>
              <a:prstGeom prst="rect">
                <a:avLst/>
              </a:prstGeom>
            </p:spPr>
          </p:pic>
        </p:grpSp>
      </p:grpSp>
      <p:grpSp>
        <p:nvGrpSpPr>
          <p:cNvPr id="10" name="Group 9">
            <a:extLst>
              <a:ext uri="{FF2B5EF4-FFF2-40B4-BE49-F238E27FC236}">
                <a16:creationId xmlns:a16="http://schemas.microsoft.com/office/drawing/2014/main" id="{86FE1666-8C28-89A1-042F-664E6F3E2CB6}"/>
              </a:ext>
            </a:extLst>
          </p:cNvPr>
          <p:cNvGrpSpPr/>
          <p:nvPr/>
        </p:nvGrpSpPr>
        <p:grpSpPr>
          <a:xfrm>
            <a:off x="9053512" y="1719444"/>
            <a:ext cx="2340740" cy="4087840"/>
            <a:chOff x="9053512" y="1719444"/>
            <a:chExt cx="2340740" cy="4087840"/>
          </a:xfrm>
        </p:grpSpPr>
        <p:pic>
          <p:nvPicPr>
            <p:cNvPr id="17" name="Picture 16" descr="A yellow light swirl in the dark&#10;&#10;Description automatically generated">
              <a:extLst>
                <a:ext uri="{FF2B5EF4-FFF2-40B4-BE49-F238E27FC236}">
                  <a16:creationId xmlns:a16="http://schemas.microsoft.com/office/drawing/2014/main" id="{F53C6235-38D0-DB63-73C0-B6DDA38B73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5654" y="1719444"/>
              <a:ext cx="2308598" cy="2591623"/>
            </a:xfrm>
            <a:prstGeom prst="rect">
              <a:avLst/>
            </a:prstGeom>
          </p:spPr>
        </p:pic>
        <p:grpSp>
          <p:nvGrpSpPr>
            <p:cNvPr id="34" name="Group 33">
              <a:extLst>
                <a:ext uri="{FF2B5EF4-FFF2-40B4-BE49-F238E27FC236}">
                  <a16:creationId xmlns:a16="http://schemas.microsoft.com/office/drawing/2014/main" id="{CD69C994-F5FB-E35F-7549-2EE75B5C9E73}"/>
                </a:ext>
              </a:extLst>
            </p:cNvPr>
            <p:cNvGrpSpPr/>
            <p:nvPr/>
          </p:nvGrpSpPr>
          <p:grpSpPr>
            <a:xfrm>
              <a:off x="9053512" y="2250757"/>
              <a:ext cx="2298700" cy="3556527"/>
              <a:chOff x="9503010" y="2268285"/>
              <a:chExt cx="2298700" cy="3556527"/>
            </a:xfrm>
          </p:grpSpPr>
          <p:sp>
            <p:nvSpPr>
              <p:cNvPr id="24" name="TekstSylinder 17">
                <a:extLst>
                  <a:ext uri="{FF2B5EF4-FFF2-40B4-BE49-F238E27FC236}">
                    <a16:creationId xmlns:a16="http://schemas.microsoft.com/office/drawing/2014/main" id="{50512269-A2BF-3543-8BB3-928F88308CD5}"/>
                  </a:ext>
                </a:extLst>
              </p:cNvPr>
              <p:cNvSpPr txBox="1">
                <a:spLocks noChangeArrowheads="1"/>
              </p:cNvSpPr>
              <p:nvPr/>
            </p:nvSpPr>
            <p:spPr bwMode="auto">
              <a:xfrm>
                <a:off x="9503010" y="3855042"/>
                <a:ext cx="2298700" cy="196977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9E712C"/>
                    </a:solidFill>
                    <a:effectLst/>
                    <a:uLnTx/>
                    <a:uFillTx/>
                    <a:latin typeface="Roboto" pitchFamily="2" charset="0"/>
                    <a:ea typeface="Roboto" pitchFamily="2" charset="0"/>
                    <a:cs typeface="Roboto Medium" pitchFamily="2" charset="0"/>
                  </a:rPr>
                  <a:t>$2 000</a:t>
                </a:r>
                <a:endParaRPr kumimoji="0" lang="en-GB" altLang="nb-NO" sz="1600" b="1" i="0" u="none" strike="noStrike" kern="1200" cap="none" spc="0" normalizeH="0" baseline="0" noProof="0" dirty="0">
                  <a:ln>
                    <a:noFill/>
                  </a:ln>
                  <a:solidFill>
                    <a:srgbClr val="9E712C"/>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D59E3B"/>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8 Levels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Gifted </a:t>
                </a:r>
                <a:b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b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PNGVN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Tokens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dirty="0">
                    <a:solidFill>
                      <a:schemeClr val="bg1"/>
                    </a:solidFill>
                    <a:latin typeface="Roboto Thin" pitchFamily="2" charset="0"/>
                    <a:ea typeface="Roboto Thin" pitchFamily="2" charset="0"/>
                    <a:cs typeface="Roboto" pitchFamily="2" charset="0"/>
                  </a:rPr>
                  <a:t>f</a:t>
                </a:r>
                <a:r>
                  <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or $2 000</a:t>
                </a:r>
              </a:p>
            </p:txBody>
          </p:sp>
          <p:pic>
            <p:nvPicPr>
              <p:cNvPr id="27" name="Picture 26" descr="A picture containing cartoon, hat, screenshot, animation&#10;&#10;Description automatically generated">
                <a:extLst>
                  <a:ext uri="{FF2B5EF4-FFF2-40B4-BE49-F238E27FC236}">
                    <a16:creationId xmlns:a16="http://schemas.microsoft.com/office/drawing/2014/main" id="{D5991B48-2A2A-EDA2-A8FD-4DEB72E1EAF9}"/>
                  </a:ext>
                </a:extLst>
              </p:cNvPr>
              <p:cNvPicPr>
                <a:picLocks noChangeAspect="1"/>
              </p:cNvPicPr>
              <p:nvPr/>
            </p:nvPicPr>
            <p:blipFill>
              <a:blip r:embed="rId11"/>
              <a:stretch>
                <a:fillRect/>
              </a:stretch>
            </p:blipFill>
            <p:spPr>
              <a:xfrm>
                <a:off x="9965392" y="2268285"/>
                <a:ext cx="1373936" cy="1373935"/>
              </a:xfrm>
              <a:prstGeom prst="rect">
                <a:avLst/>
              </a:prstGeom>
            </p:spPr>
          </p:pic>
        </p:grpSp>
      </p:grpSp>
      <p:sp>
        <p:nvSpPr>
          <p:cNvPr id="7" name="TekstSylinder 15">
            <a:extLst>
              <a:ext uri="{FF2B5EF4-FFF2-40B4-BE49-F238E27FC236}">
                <a16:creationId xmlns:a16="http://schemas.microsoft.com/office/drawing/2014/main" id="{F575C679-2C74-C430-46C2-1F240188BBE7}"/>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cs typeface="+mn-cs"/>
              </a:rPr>
              <a:t>OUR BRAND BUILDING NFT’S </a:t>
            </a:r>
            <a:br>
              <a:rPr kumimoji="0" lang="en-GB"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COLLECT ONE, TWO… OR COLLECT THEM ALL </a:t>
            </a:r>
          </a:p>
        </p:txBody>
      </p:sp>
    </p:spTree>
    <p:extLst>
      <p:ext uri="{BB962C8B-B14F-4D97-AF65-F5344CB8AC3E}">
        <p14:creationId xmlns:p14="http://schemas.microsoft.com/office/powerpoint/2010/main" val="353440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11" name="TekstSylinder 15">
            <a:extLst>
              <a:ext uri="{FF2B5EF4-FFF2-40B4-BE49-F238E27FC236}">
                <a16:creationId xmlns:a16="http://schemas.microsoft.com/office/drawing/2014/main" id="{EAE30A3F-A48A-EC67-562F-EB2B8CAF49C8}"/>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BUILD ON BUNDLES FOR THE BEST RESULTS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ONLY AVAILABLE ON REGISTRATION</a:t>
            </a:r>
          </a:p>
        </p:txBody>
      </p:sp>
      <p:grpSp>
        <p:nvGrpSpPr>
          <p:cNvPr id="2" name="Group 1">
            <a:extLst>
              <a:ext uri="{FF2B5EF4-FFF2-40B4-BE49-F238E27FC236}">
                <a16:creationId xmlns:a16="http://schemas.microsoft.com/office/drawing/2014/main" id="{59F139B4-E330-76A9-783C-5BD7315B765A}"/>
              </a:ext>
            </a:extLst>
          </p:cNvPr>
          <p:cNvGrpSpPr/>
          <p:nvPr/>
        </p:nvGrpSpPr>
        <p:grpSpPr>
          <a:xfrm>
            <a:off x="838268" y="1934624"/>
            <a:ext cx="11002031" cy="707886"/>
            <a:chOff x="838268" y="1934624"/>
            <a:chExt cx="11002031" cy="707886"/>
          </a:xfrm>
        </p:grpSpPr>
        <p:sp>
          <p:nvSpPr>
            <p:cNvPr id="40" name="TekstSylinder 15">
              <a:extLst>
                <a:ext uri="{FF2B5EF4-FFF2-40B4-BE49-F238E27FC236}">
                  <a16:creationId xmlns:a16="http://schemas.microsoft.com/office/drawing/2014/main" id="{3E40FFB9-892E-A584-0E68-BD84E34C0BF9}"/>
                </a:ext>
              </a:extLst>
            </p:cNvPr>
            <p:cNvSpPr txBox="1">
              <a:spLocks noChangeArrowheads="1"/>
            </p:cNvSpPr>
            <p:nvPr/>
          </p:nvSpPr>
          <p:spPr bwMode="auto">
            <a:xfrm>
              <a:off x="4939401" y="1934624"/>
              <a:ext cx="3240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t>GREEN BUNDLE</a:t>
              </a:r>
              <a:br>
                <a:rPr kumimoji="0" lang="en-GB" altLang="en-US" sz="18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br>
              <a:r>
                <a:rPr kumimoji="0" lang="en-GB" altLang="en-US" sz="1600" b="0" i="0" u="none" strike="noStrike" kern="1200" cap="none" spc="0" normalizeH="0" baseline="0" noProof="0" dirty="0">
                  <a:ln>
                    <a:noFill/>
                  </a:ln>
                  <a:solidFill>
                    <a:schemeClr val="bg1"/>
                  </a:solidFill>
                  <a:effectLst/>
                  <a:uLnTx/>
                  <a:uFillTx/>
                  <a:latin typeface="Roboto Medium" pitchFamily="2" charset="0"/>
                  <a:ea typeface="Roboto Medium" pitchFamily="2" charset="0"/>
                  <a:cs typeface="+mn-cs"/>
                </a:rPr>
                <a:t>$400    </a:t>
              </a:r>
              <a:r>
                <a:rPr kumimoji="0" lang="en-GB" altLang="en-US" sz="1600" u="none" strike="noStrike" kern="1200" cap="none" spc="0" normalizeH="0" baseline="0" noProof="0" dirty="0">
                  <a:ln>
                    <a:noFill/>
                  </a:ln>
                  <a:solidFill>
                    <a:schemeClr val="bg1"/>
                  </a:solidFill>
                  <a:effectLst/>
                  <a:uLnTx/>
                  <a:uFillTx/>
                  <a:latin typeface="Roboto Light" pitchFamily="2" charset="0"/>
                  <a:ea typeface="Roboto Light" pitchFamily="2" charset="0"/>
                </a:rPr>
                <a:t>Perfect Starter</a:t>
              </a:r>
              <a:endParaRPr kumimoji="0" lang="en-GB" altLang="en-US" sz="1100" u="none" strike="noStrike" kern="1200" cap="none" spc="0" normalizeH="0" baseline="0" noProof="0" dirty="0">
                <a:ln>
                  <a:noFill/>
                </a:ln>
                <a:solidFill>
                  <a:schemeClr val="bg1"/>
                </a:solidFill>
                <a:effectLst/>
                <a:uLnTx/>
                <a:uFillTx/>
                <a:latin typeface="Roboto Light" pitchFamily="2" charset="0"/>
                <a:ea typeface="Roboto Light" pitchFamily="2" charset="0"/>
              </a:endParaRPr>
            </a:p>
          </p:txBody>
        </p:sp>
        <p:sp>
          <p:nvSpPr>
            <p:cNvPr id="54" name="Rounded Rectangle 53">
              <a:extLst>
                <a:ext uri="{FF2B5EF4-FFF2-40B4-BE49-F238E27FC236}">
                  <a16:creationId xmlns:a16="http://schemas.microsoft.com/office/drawing/2014/main" id="{137A8CCE-4473-CFD9-6650-A09BFC0144D5}"/>
                </a:ext>
              </a:extLst>
            </p:cNvPr>
            <p:cNvSpPr/>
            <p:nvPr/>
          </p:nvSpPr>
          <p:spPr>
            <a:xfrm>
              <a:off x="1498556" y="2039060"/>
              <a:ext cx="555302" cy="553876"/>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ounded Rectangle 54">
              <a:extLst>
                <a:ext uri="{FF2B5EF4-FFF2-40B4-BE49-F238E27FC236}">
                  <a16:creationId xmlns:a16="http://schemas.microsoft.com/office/drawing/2014/main" id="{2A82F3DF-420C-FC1E-6F37-8580FCC73D2C}"/>
                </a:ext>
              </a:extLst>
            </p:cNvPr>
            <p:cNvSpPr/>
            <p:nvPr/>
          </p:nvSpPr>
          <p:spPr>
            <a:xfrm>
              <a:off x="838268" y="2039060"/>
              <a:ext cx="555302" cy="553876"/>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ounded Rectangle 55">
              <a:extLst>
                <a:ext uri="{FF2B5EF4-FFF2-40B4-BE49-F238E27FC236}">
                  <a16:creationId xmlns:a16="http://schemas.microsoft.com/office/drawing/2014/main" id="{1BE9EE9E-185E-9A21-9754-5530383AF92D}"/>
                </a:ext>
              </a:extLst>
            </p:cNvPr>
            <p:cNvSpPr/>
            <p:nvPr/>
          </p:nvSpPr>
          <p:spPr>
            <a:xfrm>
              <a:off x="2158844" y="2033189"/>
              <a:ext cx="555302" cy="55387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extLst>
                <a:ext uri="{FF2B5EF4-FFF2-40B4-BE49-F238E27FC236}">
                  <a16:creationId xmlns:a16="http://schemas.microsoft.com/office/drawing/2014/main" id="{AEF44277-EC53-431A-ED98-4F4A1969AD01}"/>
                </a:ext>
              </a:extLst>
            </p:cNvPr>
            <p:cNvSpPr txBox="1"/>
            <p:nvPr/>
          </p:nvSpPr>
          <p:spPr>
            <a:xfrm>
              <a:off x="7702536" y="1968393"/>
              <a:ext cx="4137763" cy="646331"/>
            </a:xfrm>
            <a:prstGeom prst="rect">
              <a:avLst/>
            </a:prstGeom>
            <a:noFill/>
          </p:spPr>
          <p:txBody>
            <a:bodyPr wrap="square" rtlCol="0">
              <a:spAutoFit/>
            </a:bodyPr>
            <a:lstStyle/>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Unlocks all levels</a:t>
              </a:r>
            </a:p>
            <a:p>
              <a:pPr marL="285750" indent="-285750" algn="l" fontAlgn="base">
                <a:buClr>
                  <a:srgbClr val="00B050"/>
                </a:buClr>
                <a:buFont typeface="Wingdings" pitchFamily="2" charset="2"/>
                <a:buChar char="ü"/>
              </a:pPr>
              <a:r>
                <a:rPr lang="en-GB" dirty="0">
                  <a:solidFill>
                    <a:srgbClr val="FFFFFF"/>
                  </a:solidFill>
                  <a:latin typeface="Roboto Light" pitchFamily="2" charset="0"/>
                  <a:ea typeface="Roboto Light" pitchFamily="2" charset="0"/>
                </a:rPr>
                <a:t>5</a:t>
              </a:r>
              <a:r>
                <a:rPr lang="en-GB" dirty="0">
                  <a:solidFill>
                    <a:srgbClr val="FFFFFF"/>
                  </a:solidFill>
                  <a:effectLst/>
                  <a:latin typeface="Roboto Light" pitchFamily="2" charset="0"/>
                  <a:ea typeface="Roboto Light" pitchFamily="2" charset="0"/>
                </a:rPr>
                <a:t>% Extra gifted PNGVN Tokens</a:t>
              </a:r>
            </a:p>
          </p:txBody>
        </p:sp>
      </p:grpSp>
      <p:grpSp>
        <p:nvGrpSpPr>
          <p:cNvPr id="3" name="Group 2">
            <a:extLst>
              <a:ext uri="{FF2B5EF4-FFF2-40B4-BE49-F238E27FC236}">
                <a16:creationId xmlns:a16="http://schemas.microsoft.com/office/drawing/2014/main" id="{DA655C42-4264-99BD-3955-16EBAE5B0D38}"/>
              </a:ext>
            </a:extLst>
          </p:cNvPr>
          <p:cNvGrpSpPr/>
          <p:nvPr/>
        </p:nvGrpSpPr>
        <p:grpSpPr>
          <a:xfrm>
            <a:off x="838268" y="2904698"/>
            <a:ext cx="11002032" cy="972538"/>
            <a:chOff x="838268" y="2904698"/>
            <a:chExt cx="11002032" cy="972538"/>
          </a:xfrm>
        </p:grpSpPr>
        <p:sp>
          <p:nvSpPr>
            <p:cNvPr id="28672" name="Rectangle 28671">
              <a:extLst>
                <a:ext uri="{FF2B5EF4-FFF2-40B4-BE49-F238E27FC236}">
                  <a16:creationId xmlns:a16="http://schemas.microsoft.com/office/drawing/2014/main" id="{A9FF5C38-1365-DCEF-7F82-53E570C54B61}"/>
                </a:ext>
              </a:extLst>
            </p:cNvPr>
            <p:cNvSpPr/>
            <p:nvPr/>
          </p:nvSpPr>
          <p:spPr>
            <a:xfrm>
              <a:off x="2294416" y="2904698"/>
              <a:ext cx="9339509" cy="972538"/>
            </a:xfrm>
            <a:prstGeom prst="rect">
              <a:avLst/>
            </a:prstGeom>
            <a:gradFill flip="none" rotWithShape="1">
              <a:gsLst>
                <a:gs pos="0">
                  <a:schemeClr val="tx1">
                    <a:alpha val="0"/>
                  </a:schemeClr>
                </a:gs>
                <a:gs pos="100000">
                  <a:schemeClr val="tx1">
                    <a:lumMod val="50000"/>
                    <a:lumOff val="50000"/>
                    <a:alpha val="25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ounded Rectangle 49">
              <a:extLst>
                <a:ext uri="{FF2B5EF4-FFF2-40B4-BE49-F238E27FC236}">
                  <a16:creationId xmlns:a16="http://schemas.microsoft.com/office/drawing/2014/main" id="{759B6F99-6058-A416-9563-05CC7E199092}"/>
                </a:ext>
              </a:extLst>
            </p:cNvPr>
            <p:cNvSpPr/>
            <p:nvPr/>
          </p:nvSpPr>
          <p:spPr>
            <a:xfrm>
              <a:off x="1498556" y="3157933"/>
              <a:ext cx="555302" cy="553876"/>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ounded Rectangle 50">
              <a:extLst>
                <a:ext uri="{FF2B5EF4-FFF2-40B4-BE49-F238E27FC236}">
                  <a16:creationId xmlns:a16="http://schemas.microsoft.com/office/drawing/2014/main" id="{71C6BB1D-AADA-E60B-F55B-8DA19323C02B}"/>
                </a:ext>
              </a:extLst>
            </p:cNvPr>
            <p:cNvSpPr/>
            <p:nvPr/>
          </p:nvSpPr>
          <p:spPr>
            <a:xfrm>
              <a:off x="838268" y="3157933"/>
              <a:ext cx="555302" cy="553876"/>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ounded Rectangle 51">
              <a:extLst>
                <a:ext uri="{FF2B5EF4-FFF2-40B4-BE49-F238E27FC236}">
                  <a16:creationId xmlns:a16="http://schemas.microsoft.com/office/drawing/2014/main" id="{2CA0FC72-A542-2785-094C-701694B80ED4}"/>
                </a:ext>
              </a:extLst>
            </p:cNvPr>
            <p:cNvSpPr/>
            <p:nvPr/>
          </p:nvSpPr>
          <p:spPr>
            <a:xfrm>
              <a:off x="2158844" y="3152062"/>
              <a:ext cx="555302" cy="55387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ounded Rectangle 52">
              <a:extLst>
                <a:ext uri="{FF2B5EF4-FFF2-40B4-BE49-F238E27FC236}">
                  <a16:creationId xmlns:a16="http://schemas.microsoft.com/office/drawing/2014/main" id="{B7506A60-6EEC-678E-8B0E-47C052CECD01}"/>
                </a:ext>
              </a:extLst>
            </p:cNvPr>
            <p:cNvSpPr/>
            <p:nvPr/>
          </p:nvSpPr>
          <p:spPr>
            <a:xfrm>
              <a:off x="2819132" y="3152062"/>
              <a:ext cx="555302" cy="553876"/>
            </a:xfrm>
            <a:prstGeom prst="round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kstSylinder 15">
              <a:extLst>
                <a:ext uri="{FF2B5EF4-FFF2-40B4-BE49-F238E27FC236}">
                  <a16:creationId xmlns:a16="http://schemas.microsoft.com/office/drawing/2014/main" id="{5FC573AC-F268-2AB8-C4D5-D6CF3A79F29A}"/>
                </a:ext>
              </a:extLst>
            </p:cNvPr>
            <p:cNvSpPr txBox="1">
              <a:spLocks noChangeArrowheads="1"/>
            </p:cNvSpPr>
            <p:nvPr/>
          </p:nvSpPr>
          <p:spPr bwMode="auto">
            <a:xfrm>
              <a:off x="4939401" y="3037367"/>
              <a:ext cx="3240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B0F0"/>
                  </a:solidFill>
                  <a:effectLst/>
                  <a:uLnTx/>
                  <a:uFillTx/>
                  <a:latin typeface="Roboto Medium" pitchFamily="2" charset="0"/>
                  <a:ea typeface="Roboto Medium" pitchFamily="2" charset="0"/>
                  <a:cs typeface="+mn-cs"/>
                </a:rPr>
                <a:t>BLUE BUNDLE</a:t>
              </a:r>
              <a:br>
                <a:rPr kumimoji="0" lang="en-GB" altLang="en-US" sz="18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br>
              <a:r>
                <a:rPr kumimoji="0" lang="en-GB" altLang="en-US" sz="1600" b="0" i="0" u="none" strike="noStrike" kern="1200" cap="none" spc="0" normalizeH="0" baseline="0" noProof="0" dirty="0">
                  <a:ln>
                    <a:noFill/>
                  </a:ln>
                  <a:solidFill>
                    <a:schemeClr val="bg1"/>
                  </a:solidFill>
                  <a:effectLst/>
                  <a:uLnTx/>
                  <a:uFillTx/>
                  <a:latin typeface="Roboto Medium" pitchFamily="2" charset="0"/>
                  <a:ea typeface="Roboto Medium" pitchFamily="2" charset="0"/>
                  <a:cs typeface="+mn-cs"/>
                </a:rPr>
                <a:t>$900    </a:t>
              </a:r>
              <a:r>
                <a:rPr kumimoji="0" lang="en-GB" altLang="en-US" sz="1600" u="none" strike="noStrike" kern="1200" cap="none" spc="0" normalizeH="0" baseline="0" noProof="0" dirty="0">
                  <a:ln>
                    <a:noFill/>
                  </a:ln>
                  <a:solidFill>
                    <a:schemeClr val="bg1"/>
                  </a:solidFill>
                  <a:effectLst/>
                  <a:uLnTx/>
                  <a:uFillTx/>
                  <a:latin typeface="Roboto Light" pitchFamily="2" charset="0"/>
                  <a:ea typeface="Roboto Light" pitchFamily="2" charset="0"/>
                </a:rPr>
                <a:t>For Growth</a:t>
              </a:r>
              <a:endParaRPr kumimoji="0" lang="en-GB" altLang="en-US" sz="1100" u="none" strike="noStrike" kern="1200" cap="none" spc="0" normalizeH="0" baseline="0" noProof="0" dirty="0">
                <a:ln>
                  <a:noFill/>
                </a:ln>
                <a:solidFill>
                  <a:schemeClr val="bg1"/>
                </a:solidFill>
                <a:effectLst/>
                <a:uLnTx/>
                <a:uFillTx/>
                <a:latin typeface="Roboto Light" pitchFamily="2" charset="0"/>
                <a:ea typeface="Roboto Light" pitchFamily="2" charset="0"/>
              </a:endParaRPr>
            </a:p>
          </p:txBody>
        </p:sp>
        <p:sp>
          <p:nvSpPr>
            <p:cNvPr id="61" name="TextBox 60">
              <a:extLst>
                <a:ext uri="{FF2B5EF4-FFF2-40B4-BE49-F238E27FC236}">
                  <a16:creationId xmlns:a16="http://schemas.microsoft.com/office/drawing/2014/main" id="{F1DBE53B-2C22-6246-4E4A-7F51B500BE81}"/>
                </a:ext>
              </a:extLst>
            </p:cNvPr>
            <p:cNvSpPr txBox="1"/>
            <p:nvPr/>
          </p:nvSpPr>
          <p:spPr>
            <a:xfrm>
              <a:off x="7702537" y="3073184"/>
              <a:ext cx="4137763" cy="646331"/>
            </a:xfrm>
            <a:prstGeom prst="rect">
              <a:avLst/>
            </a:prstGeom>
            <a:noFill/>
          </p:spPr>
          <p:txBody>
            <a:bodyPr wrap="square" rtlCol="0">
              <a:spAutoFit/>
            </a:bodyPr>
            <a:lstStyle/>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Unlocks all levels</a:t>
              </a:r>
            </a:p>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10% Extra gifted PNGVN Tokens</a:t>
              </a:r>
            </a:p>
          </p:txBody>
        </p:sp>
      </p:grpSp>
      <p:grpSp>
        <p:nvGrpSpPr>
          <p:cNvPr id="4" name="Group 3">
            <a:extLst>
              <a:ext uri="{FF2B5EF4-FFF2-40B4-BE49-F238E27FC236}">
                <a16:creationId xmlns:a16="http://schemas.microsoft.com/office/drawing/2014/main" id="{A4826F9C-AC0C-FFBD-5AA0-17B5687341F3}"/>
              </a:ext>
            </a:extLst>
          </p:cNvPr>
          <p:cNvGrpSpPr/>
          <p:nvPr/>
        </p:nvGrpSpPr>
        <p:grpSpPr>
          <a:xfrm>
            <a:off x="838268" y="4152636"/>
            <a:ext cx="11002032" cy="727581"/>
            <a:chOff x="838268" y="4152636"/>
            <a:chExt cx="11002032" cy="727581"/>
          </a:xfrm>
        </p:grpSpPr>
        <p:sp>
          <p:nvSpPr>
            <p:cNvPr id="45" name="Rounded Rectangle 44">
              <a:extLst>
                <a:ext uri="{FF2B5EF4-FFF2-40B4-BE49-F238E27FC236}">
                  <a16:creationId xmlns:a16="http://schemas.microsoft.com/office/drawing/2014/main" id="{4D7882E1-F60C-C976-6F39-C21EBD0E7B9D}"/>
                </a:ext>
              </a:extLst>
            </p:cNvPr>
            <p:cNvSpPr/>
            <p:nvPr/>
          </p:nvSpPr>
          <p:spPr>
            <a:xfrm>
              <a:off x="1498556" y="4282057"/>
              <a:ext cx="555302" cy="553876"/>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45">
              <a:extLst>
                <a:ext uri="{FF2B5EF4-FFF2-40B4-BE49-F238E27FC236}">
                  <a16:creationId xmlns:a16="http://schemas.microsoft.com/office/drawing/2014/main" id="{5D1E3FC4-61F4-4987-CF68-68C8A4C90D20}"/>
                </a:ext>
              </a:extLst>
            </p:cNvPr>
            <p:cNvSpPr/>
            <p:nvPr/>
          </p:nvSpPr>
          <p:spPr>
            <a:xfrm>
              <a:off x="838268" y="4282057"/>
              <a:ext cx="555302" cy="553876"/>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ounded Rectangle 46">
              <a:extLst>
                <a:ext uri="{FF2B5EF4-FFF2-40B4-BE49-F238E27FC236}">
                  <a16:creationId xmlns:a16="http://schemas.microsoft.com/office/drawing/2014/main" id="{92F185A8-927E-C895-5AAA-9067F411FBE6}"/>
                </a:ext>
              </a:extLst>
            </p:cNvPr>
            <p:cNvSpPr/>
            <p:nvPr/>
          </p:nvSpPr>
          <p:spPr>
            <a:xfrm>
              <a:off x="2158844" y="4276186"/>
              <a:ext cx="555302" cy="55387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ounded Rectangle 47">
              <a:extLst>
                <a:ext uri="{FF2B5EF4-FFF2-40B4-BE49-F238E27FC236}">
                  <a16:creationId xmlns:a16="http://schemas.microsoft.com/office/drawing/2014/main" id="{721FF89A-F012-D216-1FC2-5C7D7C98151A}"/>
                </a:ext>
              </a:extLst>
            </p:cNvPr>
            <p:cNvSpPr/>
            <p:nvPr/>
          </p:nvSpPr>
          <p:spPr>
            <a:xfrm>
              <a:off x="2819132" y="4276186"/>
              <a:ext cx="555302" cy="553876"/>
            </a:xfrm>
            <a:prstGeom prst="round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ounded Rectangle 48">
              <a:extLst>
                <a:ext uri="{FF2B5EF4-FFF2-40B4-BE49-F238E27FC236}">
                  <a16:creationId xmlns:a16="http://schemas.microsoft.com/office/drawing/2014/main" id="{2B66DA25-54D6-E563-1C4E-F3CF1698D9B2}"/>
                </a:ext>
              </a:extLst>
            </p:cNvPr>
            <p:cNvSpPr/>
            <p:nvPr/>
          </p:nvSpPr>
          <p:spPr>
            <a:xfrm>
              <a:off x="3479420" y="4276186"/>
              <a:ext cx="555302" cy="553876"/>
            </a:xfrm>
            <a:prstGeom prst="roundRect">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kstSylinder 15">
              <a:extLst>
                <a:ext uri="{FF2B5EF4-FFF2-40B4-BE49-F238E27FC236}">
                  <a16:creationId xmlns:a16="http://schemas.microsoft.com/office/drawing/2014/main" id="{4068825D-2F8F-D7DE-7D98-1747A64B6F49}"/>
                </a:ext>
              </a:extLst>
            </p:cNvPr>
            <p:cNvSpPr txBox="1">
              <a:spLocks noChangeArrowheads="1"/>
            </p:cNvSpPr>
            <p:nvPr/>
          </p:nvSpPr>
          <p:spPr bwMode="auto">
            <a:xfrm>
              <a:off x="4939401" y="4152636"/>
              <a:ext cx="3240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chemeClr val="bg2">
                      <a:lumMod val="75000"/>
                    </a:schemeClr>
                  </a:solidFill>
                  <a:effectLst/>
                  <a:uLnTx/>
                  <a:uFillTx/>
                  <a:latin typeface="Roboto Medium" pitchFamily="2" charset="0"/>
                  <a:ea typeface="Roboto Medium" pitchFamily="2" charset="0"/>
                  <a:cs typeface="+mn-cs"/>
                </a:rPr>
                <a:t>SILVER BUNDLE</a:t>
              </a:r>
              <a:br>
                <a:rPr kumimoji="0" lang="en-GB" altLang="en-US" sz="18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br>
              <a:r>
                <a:rPr kumimoji="0" lang="en-GB" altLang="en-US" sz="1600" b="0" i="0" u="none" strike="noStrike" kern="1200" cap="none" spc="0" normalizeH="0" baseline="0" noProof="0" dirty="0">
                  <a:ln>
                    <a:noFill/>
                  </a:ln>
                  <a:solidFill>
                    <a:schemeClr val="bg1"/>
                  </a:solidFill>
                  <a:effectLst/>
                  <a:uLnTx/>
                  <a:uFillTx/>
                  <a:latin typeface="Roboto Medium" pitchFamily="2" charset="0"/>
                  <a:ea typeface="Roboto Medium" pitchFamily="2" charset="0"/>
                  <a:cs typeface="+mn-cs"/>
                </a:rPr>
                <a:t>$1 900    </a:t>
              </a:r>
              <a:r>
                <a:rPr lang="en-GB" altLang="en-US" sz="1600" b="0" i="0" dirty="0">
                  <a:solidFill>
                    <a:schemeClr val="bg1"/>
                  </a:solidFill>
                  <a:latin typeface="Roboto Light" pitchFamily="2" charset="0"/>
                  <a:ea typeface="Roboto Light" pitchFamily="2" charset="0"/>
                  <a:cs typeface="+mn-cs"/>
                </a:rPr>
                <a:t>F</a:t>
              </a:r>
              <a:r>
                <a:rPr kumimoji="0" lang="en-GB" altLang="en-US" sz="1600" u="none" strike="noStrike" kern="1200" cap="none" spc="0" normalizeH="0" baseline="0" noProof="0" dirty="0">
                  <a:ln>
                    <a:noFill/>
                  </a:ln>
                  <a:solidFill>
                    <a:schemeClr val="bg1"/>
                  </a:solidFill>
                  <a:effectLst/>
                  <a:uLnTx/>
                  <a:uFillTx/>
                  <a:latin typeface="Roboto Light" pitchFamily="2" charset="0"/>
                  <a:ea typeface="Roboto Light" pitchFamily="2" charset="0"/>
                </a:rPr>
                <a:t>or Leaders</a:t>
              </a:r>
              <a:endParaRPr kumimoji="0" lang="en-GB" altLang="en-US" sz="1100" u="none" strike="noStrike" kern="1200" cap="none" spc="0" normalizeH="0" baseline="0" noProof="0" dirty="0">
                <a:ln>
                  <a:noFill/>
                </a:ln>
                <a:solidFill>
                  <a:schemeClr val="bg1"/>
                </a:solidFill>
                <a:effectLst/>
                <a:uLnTx/>
                <a:uFillTx/>
                <a:latin typeface="Roboto Light" pitchFamily="2" charset="0"/>
                <a:ea typeface="Roboto Light" pitchFamily="2" charset="0"/>
              </a:endParaRPr>
            </a:p>
          </p:txBody>
        </p:sp>
        <p:sp>
          <p:nvSpPr>
            <p:cNvPr id="62" name="TextBox 61">
              <a:extLst>
                <a:ext uri="{FF2B5EF4-FFF2-40B4-BE49-F238E27FC236}">
                  <a16:creationId xmlns:a16="http://schemas.microsoft.com/office/drawing/2014/main" id="{BC414D58-E62A-35DE-973B-DBD2B4532A37}"/>
                </a:ext>
              </a:extLst>
            </p:cNvPr>
            <p:cNvSpPr txBox="1"/>
            <p:nvPr/>
          </p:nvSpPr>
          <p:spPr>
            <a:xfrm>
              <a:off x="7702537" y="4233886"/>
              <a:ext cx="4137763" cy="646331"/>
            </a:xfrm>
            <a:prstGeom prst="rect">
              <a:avLst/>
            </a:prstGeom>
            <a:noFill/>
          </p:spPr>
          <p:txBody>
            <a:bodyPr wrap="square" rtlCol="0">
              <a:spAutoFit/>
            </a:bodyPr>
            <a:lstStyle/>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Unlocks all levels</a:t>
              </a:r>
            </a:p>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15% Extra gifted PNGVN Tokens</a:t>
              </a:r>
            </a:p>
          </p:txBody>
        </p:sp>
      </p:grpSp>
      <p:grpSp>
        <p:nvGrpSpPr>
          <p:cNvPr id="5" name="Group 4">
            <a:extLst>
              <a:ext uri="{FF2B5EF4-FFF2-40B4-BE49-F238E27FC236}">
                <a16:creationId xmlns:a16="http://schemas.microsoft.com/office/drawing/2014/main" id="{F4BB941C-59D6-3CFB-9174-30DFD7992782}"/>
              </a:ext>
            </a:extLst>
          </p:cNvPr>
          <p:cNvGrpSpPr/>
          <p:nvPr/>
        </p:nvGrpSpPr>
        <p:grpSpPr>
          <a:xfrm>
            <a:off x="838268" y="5186712"/>
            <a:ext cx="11002030" cy="972538"/>
            <a:chOff x="838268" y="5186712"/>
            <a:chExt cx="11002030" cy="972538"/>
          </a:xfrm>
        </p:grpSpPr>
        <p:sp>
          <p:nvSpPr>
            <p:cNvPr id="28673" name="Rectangle 28672">
              <a:extLst>
                <a:ext uri="{FF2B5EF4-FFF2-40B4-BE49-F238E27FC236}">
                  <a16:creationId xmlns:a16="http://schemas.microsoft.com/office/drawing/2014/main" id="{0BEF29A6-22A7-D7FF-E13B-35CAD87CB891}"/>
                </a:ext>
              </a:extLst>
            </p:cNvPr>
            <p:cNvSpPr/>
            <p:nvPr/>
          </p:nvSpPr>
          <p:spPr>
            <a:xfrm>
              <a:off x="2294416" y="5186712"/>
              <a:ext cx="9339509" cy="972538"/>
            </a:xfrm>
            <a:prstGeom prst="rect">
              <a:avLst/>
            </a:prstGeom>
            <a:gradFill flip="none" rotWithShape="1">
              <a:gsLst>
                <a:gs pos="0">
                  <a:schemeClr val="tx1">
                    <a:alpha val="0"/>
                  </a:schemeClr>
                </a:gs>
                <a:gs pos="100000">
                  <a:schemeClr val="tx1">
                    <a:lumMod val="50000"/>
                    <a:lumOff val="50000"/>
                    <a:alpha val="25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D615CC5E-928A-5D9B-FFC1-FE5B4D437997}"/>
                </a:ext>
              </a:extLst>
            </p:cNvPr>
            <p:cNvSpPr/>
            <p:nvPr/>
          </p:nvSpPr>
          <p:spPr>
            <a:xfrm>
              <a:off x="1498556" y="5390575"/>
              <a:ext cx="555302" cy="553876"/>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ounded Rectangle 35">
              <a:extLst>
                <a:ext uri="{FF2B5EF4-FFF2-40B4-BE49-F238E27FC236}">
                  <a16:creationId xmlns:a16="http://schemas.microsoft.com/office/drawing/2014/main" id="{3F5BFA9A-5572-1434-8499-55E78EFFDA22}"/>
                </a:ext>
              </a:extLst>
            </p:cNvPr>
            <p:cNvSpPr/>
            <p:nvPr/>
          </p:nvSpPr>
          <p:spPr>
            <a:xfrm>
              <a:off x="838268" y="5390575"/>
              <a:ext cx="555302" cy="553876"/>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ounded Rectangle 40">
              <a:extLst>
                <a:ext uri="{FF2B5EF4-FFF2-40B4-BE49-F238E27FC236}">
                  <a16:creationId xmlns:a16="http://schemas.microsoft.com/office/drawing/2014/main" id="{783DF088-540A-E9B6-24C9-991383AE21FB}"/>
                </a:ext>
              </a:extLst>
            </p:cNvPr>
            <p:cNvSpPr/>
            <p:nvPr/>
          </p:nvSpPr>
          <p:spPr>
            <a:xfrm>
              <a:off x="2158844" y="5384704"/>
              <a:ext cx="555302" cy="55387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ounded Rectangle 41">
              <a:extLst>
                <a:ext uri="{FF2B5EF4-FFF2-40B4-BE49-F238E27FC236}">
                  <a16:creationId xmlns:a16="http://schemas.microsoft.com/office/drawing/2014/main" id="{4764779D-86AE-BABA-0662-F3BC8FC310A1}"/>
                </a:ext>
              </a:extLst>
            </p:cNvPr>
            <p:cNvSpPr/>
            <p:nvPr/>
          </p:nvSpPr>
          <p:spPr>
            <a:xfrm>
              <a:off x="2819132" y="5384704"/>
              <a:ext cx="555302" cy="553876"/>
            </a:xfrm>
            <a:prstGeom prst="round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ounded Rectangle 42">
              <a:extLst>
                <a:ext uri="{FF2B5EF4-FFF2-40B4-BE49-F238E27FC236}">
                  <a16:creationId xmlns:a16="http://schemas.microsoft.com/office/drawing/2014/main" id="{02A6C9EC-0032-5FD9-EB26-8F0F7475568C}"/>
                </a:ext>
              </a:extLst>
            </p:cNvPr>
            <p:cNvSpPr/>
            <p:nvPr/>
          </p:nvSpPr>
          <p:spPr>
            <a:xfrm>
              <a:off x="3479420" y="5384704"/>
              <a:ext cx="555302" cy="553876"/>
            </a:xfrm>
            <a:prstGeom prst="roundRect">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ounded Rectangle 43">
              <a:extLst>
                <a:ext uri="{FF2B5EF4-FFF2-40B4-BE49-F238E27FC236}">
                  <a16:creationId xmlns:a16="http://schemas.microsoft.com/office/drawing/2014/main" id="{506EB06D-BB50-2934-4087-B55BDF904B76}"/>
                </a:ext>
              </a:extLst>
            </p:cNvPr>
            <p:cNvSpPr/>
            <p:nvPr/>
          </p:nvSpPr>
          <p:spPr>
            <a:xfrm>
              <a:off x="4139248" y="5384704"/>
              <a:ext cx="555302" cy="553876"/>
            </a:xfrm>
            <a:prstGeom prst="round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kstSylinder 15">
              <a:extLst>
                <a:ext uri="{FF2B5EF4-FFF2-40B4-BE49-F238E27FC236}">
                  <a16:creationId xmlns:a16="http://schemas.microsoft.com/office/drawing/2014/main" id="{E1D544E5-B724-BF66-CDA2-2A69614CD0C3}"/>
                </a:ext>
              </a:extLst>
            </p:cNvPr>
            <p:cNvSpPr txBox="1">
              <a:spLocks noChangeArrowheads="1"/>
            </p:cNvSpPr>
            <p:nvPr/>
          </p:nvSpPr>
          <p:spPr bwMode="auto">
            <a:xfrm>
              <a:off x="4939401" y="5280431"/>
              <a:ext cx="32404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9E712C"/>
                  </a:solidFill>
                  <a:effectLst/>
                  <a:uLnTx/>
                  <a:uFillTx/>
                  <a:latin typeface="Roboto Medium" pitchFamily="2" charset="0"/>
                  <a:ea typeface="Roboto Medium" pitchFamily="2" charset="0"/>
                  <a:cs typeface="+mn-cs"/>
                </a:rPr>
                <a:t>GOLD BUNDLE</a:t>
              </a:r>
              <a:br>
                <a:rPr kumimoji="0" lang="en-GB" altLang="en-US" sz="18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br>
              <a:r>
                <a:rPr kumimoji="0" lang="en-GB" altLang="en-US" sz="1600" b="0" i="0" u="none" strike="noStrike" kern="1200" cap="none" spc="0" normalizeH="0" baseline="0" noProof="0" dirty="0">
                  <a:ln>
                    <a:noFill/>
                  </a:ln>
                  <a:solidFill>
                    <a:schemeClr val="bg1"/>
                  </a:solidFill>
                  <a:effectLst/>
                  <a:uLnTx/>
                  <a:uFillTx/>
                  <a:latin typeface="Roboto Medium" pitchFamily="2" charset="0"/>
                  <a:ea typeface="Roboto Medium" pitchFamily="2" charset="0"/>
                  <a:cs typeface="+mn-cs"/>
                </a:rPr>
                <a:t>$3 900    </a:t>
              </a:r>
              <a:r>
                <a:rPr lang="en-GB" altLang="en-US" sz="1600" b="0" i="0" dirty="0">
                  <a:solidFill>
                    <a:schemeClr val="bg1"/>
                  </a:solidFill>
                  <a:latin typeface="Roboto Light" pitchFamily="2" charset="0"/>
                  <a:ea typeface="Roboto Light" pitchFamily="2" charset="0"/>
                  <a:cs typeface="+mn-cs"/>
                </a:rPr>
                <a:t>F</a:t>
              </a:r>
              <a:r>
                <a:rPr kumimoji="0" lang="en-GB" altLang="en-US" sz="1600" u="none" strike="noStrike" kern="1200" cap="none" spc="0" normalizeH="0" baseline="0" noProof="0" dirty="0">
                  <a:ln>
                    <a:noFill/>
                  </a:ln>
                  <a:solidFill>
                    <a:schemeClr val="bg1"/>
                  </a:solidFill>
                  <a:effectLst/>
                  <a:uLnTx/>
                  <a:uFillTx/>
                  <a:latin typeface="Roboto Light" pitchFamily="2" charset="0"/>
                  <a:ea typeface="Roboto Light" pitchFamily="2" charset="0"/>
                </a:rPr>
                <a:t>or Entrepreneurs</a:t>
              </a:r>
              <a:endParaRPr kumimoji="0" lang="en-GB" altLang="en-US" sz="1100" u="none" strike="noStrike" kern="1200" cap="none" spc="0" normalizeH="0" baseline="0" noProof="0" dirty="0">
                <a:ln>
                  <a:noFill/>
                </a:ln>
                <a:solidFill>
                  <a:schemeClr val="bg1"/>
                </a:solidFill>
                <a:effectLst/>
                <a:uLnTx/>
                <a:uFillTx/>
                <a:latin typeface="Roboto Light" pitchFamily="2" charset="0"/>
                <a:ea typeface="Roboto Light" pitchFamily="2" charset="0"/>
              </a:endParaRPr>
            </a:p>
          </p:txBody>
        </p:sp>
        <p:sp>
          <p:nvSpPr>
            <p:cNvPr id="63" name="TextBox 62">
              <a:extLst>
                <a:ext uri="{FF2B5EF4-FFF2-40B4-BE49-F238E27FC236}">
                  <a16:creationId xmlns:a16="http://schemas.microsoft.com/office/drawing/2014/main" id="{7B45D97F-C508-7EAB-12EF-CD5A1E669F26}"/>
                </a:ext>
              </a:extLst>
            </p:cNvPr>
            <p:cNvSpPr txBox="1"/>
            <p:nvPr/>
          </p:nvSpPr>
          <p:spPr>
            <a:xfrm>
              <a:off x="7702535" y="5311208"/>
              <a:ext cx="4137763" cy="646331"/>
            </a:xfrm>
            <a:prstGeom prst="rect">
              <a:avLst/>
            </a:prstGeom>
            <a:noFill/>
          </p:spPr>
          <p:txBody>
            <a:bodyPr wrap="square" rtlCol="0">
              <a:spAutoFit/>
            </a:bodyPr>
            <a:lstStyle/>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Unlocks all levels</a:t>
              </a:r>
            </a:p>
            <a:p>
              <a:pPr marL="285750" indent="-285750" algn="l" fontAlgn="base">
                <a:buClr>
                  <a:srgbClr val="00B050"/>
                </a:buClr>
                <a:buFont typeface="Wingdings" pitchFamily="2" charset="2"/>
                <a:buChar char="ü"/>
              </a:pPr>
              <a:r>
                <a:rPr lang="en-GB" dirty="0">
                  <a:solidFill>
                    <a:srgbClr val="FFFFFF"/>
                  </a:solidFill>
                  <a:effectLst/>
                  <a:latin typeface="Roboto Light" pitchFamily="2" charset="0"/>
                  <a:ea typeface="Roboto Light" pitchFamily="2" charset="0"/>
                </a:rPr>
                <a:t>20% Extra gifted PNGVN Tokens</a:t>
              </a:r>
            </a:p>
          </p:txBody>
        </p:sp>
      </p:grpSp>
    </p:spTree>
    <p:extLst>
      <p:ext uri="{BB962C8B-B14F-4D97-AF65-F5344CB8AC3E}">
        <p14:creationId xmlns:p14="http://schemas.microsoft.com/office/powerpoint/2010/main" val="168189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37">
            <a:extLst>
              <a:ext uri="{FF2B5EF4-FFF2-40B4-BE49-F238E27FC236}">
                <a16:creationId xmlns:a16="http://schemas.microsoft.com/office/drawing/2014/main" id="{3E92DDC9-1FDF-E8E0-D104-E8D40013E50D}"/>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36873" name="Picture 7">
            <a:extLst>
              <a:ext uri="{FF2B5EF4-FFF2-40B4-BE49-F238E27FC236}">
                <a16:creationId xmlns:a16="http://schemas.microsoft.com/office/drawing/2014/main" id="{99EA9409-D8B9-4B21-0E31-CD74154BD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FC370AB-D4A1-B590-0B45-0451B05B6FC6}"/>
              </a:ext>
            </a:extLst>
          </p:cNvPr>
          <p:cNvGrpSpPr/>
          <p:nvPr/>
        </p:nvGrpSpPr>
        <p:grpSpPr>
          <a:xfrm>
            <a:off x="6629222" y="1351672"/>
            <a:ext cx="2208700" cy="3537768"/>
            <a:chOff x="6629222" y="1351672"/>
            <a:chExt cx="2208700" cy="3537768"/>
          </a:xfrm>
        </p:grpSpPr>
        <p:pic>
          <p:nvPicPr>
            <p:cNvPr id="5" name="Picture 4">
              <a:extLst>
                <a:ext uri="{FF2B5EF4-FFF2-40B4-BE49-F238E27FC236}">
                  <a16:creationId xmlns:a16="http://schemas.microsoft.com/office/drawing/2014/main" id="{9320C64F-D815-7BC3-6453-B9D9FD8227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29222" y="1351672"/>
              <a:ext cx="2187680" cy="2506716"/>
            </a:xfrm>
            <a:prstGeom prst="rect">
              <a:avLst/>
            </a:prstGeom>
          </p:spPr>
        </p:pic>
        <p:grpSp>
          <p:nvGrpSpPr>
            <p:cNvPr id="30" name="Group 29">
              <a:extLst>
                <a:ext uri="{FF2B5EF4-FFF2-40B4-BE49-F238E27FC236}">
                  <a16:creationId xmlns:a16="http://schemas.microsoft.com/office/drawing/2014/main" id="{9124187C-2EE0-1C1E-B04F-E18752F61200}"/>
                </a:ext>
              </a:extLst>
            </p:cNvPr>
            <p:cNvGrpSpPr/>
            <p:nvPr/>
          </p:nvGrpSpPr>
          <p:grpSpPr>
            <a:xfrm>
              <a:off x="7032934" y="2268284"/>
              <a:ext cx="1804988" cy="2621156"/>
              <a:chOff x="2460945" y="2268284"/>
              <a:chExt cx="1804988" cy="2621156"/>
            </a:xfrm>
          </p:grpSpPr>
          <p:sp>
            <p:nvSpPr>
              <p:cNvPr id="13" name="TekstSylinder 15">
                <a:extLst>
                  <a:ext uri="{FF2B5EF4-FFF2-40B4-BE49-F238E27FC236}">
                    <a16:creationId xmlns:a16="http://schemas.microsoft.com/office/drawing/2014/main" id="{859CDFD7-551B-764E-8BC3-E8D0562C6AE2}"/>
                  </a:ext>
                </a:extLst>
              </p:cNvPr>
              <p:cNvSpPr txBox="1">
                <a:spLocks noChangeArrowheads="1"/>
              </p:cNvSpPr>
              <p:nvPr/>
            </p:nvSpPr>
            <p:spPr bwMode="auto">
              <a:xfrm>
                <a:off x="2460945" y="3858389"/>
                <a:ext cx="1804988" cy="1031051"/>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GB" altLang="nb-NO" sz="2400" b="1" dirty="0">
                    <a:solidFill>
                      <a:srgbClr val="F7D91C"/>
                    </a:solidFill>
                    <a:latin typeface="Roboto" pitchFamily="2" charset="0"/>
                    <a:ea typeface="Roboto" pitchFamily="2" charset="0"/>
                    <a:cs typeface="Roboto Medium" pitchFamily="2" charset="0"/>
                  </a:rPr>
                  <a:t>Bonus NFT</a:t>
                </a:r>
                <a:endParaRPr kumimoji="0" lang="en-GB" altLang="nb-NO" sz="1600" b="1" i="0" u="none" strike="noStrike" kern="1200" cap="none" spc="0" normalizeH="0" baseline="0" noProof="0" dirty="0">
                  <a:ln>
                    <a:noFill/>
                  </a:ln>
                  <a:solidFill>
                    <a:srgbClr val="F7D91C"/>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F7D91C"/>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sz="1600" dirty="0">
                    <a:solidFill>
                      <a:schemeClr val="bg1"/>
                    </a:solidFill>
                    <a:latin typeface="Roboto Thin" pitchFamily="2" charset="0"/>
                    <a:ea typeface="Roboto Thin" pitchFamily="2" charset="0"/>
                    <a:cs typeface="Roboto" pitchFamily="2" charset="0"/>
                  </a:rPr>
                  <a:t>When you buy any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Bundle</a:t>
                </a:r>
                <a:endParaRPr kumimoji="0" lang="en-GB" altLang="nb-NO" sz="18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endParaRPr>
              </a:p>
            </p:txBody>
          </p:sp>
          <p:pic>
            <p:nvPicPr>
              <p:cNvPr id="6" name="Picture 5" descr="Cartoon of a bird wearing a hat&#10;&#10;Description automatically generated with low confidence">
                <a:extLst>
                  <a:ext uri="{FF2B5EF4-FFF2-40B4-BE49-F238E27FC236}">
                    <a16:creationId xmlns:a16="http://schemas.microsoft.com/office/drawing/2014/main" id="{2E1BB119-059F-5436-56DD-C388209E7C68}"/>
                  </a:ext>
                </a:extLst>
              </p:cNvPr>
              <p:cNvPicPr>
                <a:picLocks noChangeAspect="1"/>
              </p:cNvPicPr>
              <p:nvPr/>
            </p:nvPicPr>
            <p:blipFill>
              <a:blip r:embed="rId5"/>
              <a:stretch>
                <a:fillRect/>
              </a:stretch>
            </p:blipFill>
            <p:spPr>
              <a:xfrm>
                <a:off x="2676471" y="2268284"/>
                <a:ext cx="1373936" cy="1373935"/>
              </a:xfrm>
              <a:prstGeom prst="rect">
                <a:avLst/>
              </a:prstGeom>
            </p:spPr>
          </p:pic>
        </p:grpSp>
      </p:grpSp>
      <p:grpSp>
        <p:nvGrpSpPr>
          <p:cNvPr id="3" name="Group 2">
            <a:extLst>
              <a:ext uri="{FF2B5EF4-FFF2-40B4-BE49-F238E27FC236}">
                <a16:creationId xmlns:a16="http://schemas.microsoft.com/office/drawing/2014/main" id="{F7813071-AFD3-B4E4-28E7-56CFCFC8C8E5}"/>
              </a:ext>
            </a:extLst>
          </p:cNvPr>
          <p:cNvGrpSpPr/>
          <p:nvPr/>
        </p:nvGrpSpPr>
        <p:grpSpPr>
          <a:xfrm>
            <a:off x="2822353" y="1394103"/>
            <a:ext cx="2205318" cy="3495337"/>
            <a:chOff x="2822353" y="1394103"/>
            <a:chExt cx="2205318" cy="3495337"/>
          </a:xfrm>
        </p:grpSpPr>
        <p:pic>
          <p:nvPicPr>
            <p:cNvPr id="10" name="Picture 9" descr="A red light on a black background&#10;&#10;Description automatically generated">
              <a:extLst>
                <a:ext uri="{FF2B5EF4-FFF2-40B4-BE49-F238E27FC236}">
                  <a16:creationId xmlns:a16="http://schemas.microsoft.com/office/drawing/2014/main" id="{1B1F7225-0BA8-EB5B-3B11-101ABF0A6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2353" y="1394103"/>
              <a:ext cx="2187680" cy="2506717"/>
            </a:xfrm>
            <a:prstGeom prst="rect">
              <a:avLst/>
            </a:prstGeom>
          </p:spPr>
        </p:pic>
        <p:grpSp>
          <p:nvGrpSpPr>
            <p:cNvPr id="29" name="Group 28">
              <a:extLst>
                <a:ext uri="{FF2B5EF4-FFF2-40B4-BE49-F238E27FC236}">
                  <a16:creationId xmlns:a16="http://schemas.microsoft.com/office/drawing/2014/main" id="{025E3D46-F8F8-329E-FE46-DC8F7E72E554}"/>
                </a:ext>
              </a:extLst>
            </p:cNvPr>
            <p:cNvGrpSpPr/>
            <p:nvPr/>
          </p:nvGrpSpPr>
          <p:grpSpPr>
            <a:xfrm>
              <a:off x="3222683" y="2268284"/>
              <a:ext cx="1804988" cy="2621156"/>
              <a:chOff x="637145" y="2268284"/>
              <a:chExt cx="1804988" cy="2621156"/>
            </a:xfrm>
          </p:grpSpPr>
          <p:sp>
            <p:nvSpPr>
              <p:cNvPr id="12" name="TekstSylinder 14">
                <a:extLst>
                  <a:ext uri="{FF2B5EF4-FFF2-40B4-BE49-F238E27FC236}">
                    <a16:creationId xmlns:a16="http://schemas.microsoft.com/office/drawing/2014/main" id="{8E1C922C-A373-0645-B4B2-CCA0E42CB32B}"/>
                  </a:ext>
                </a:extLst>
              </p:cNvPr>
              <p:cNvSpPr txBox="1">
                <a:spLocks noChangeArrowheads="1"/>
              </p:cNvSpPr>
              <p:nvPr/>
            </p:nvSpPr>
            <p:spPr bwMode="auto">
              <a:xfrm>
                <a:off x="637145" y="3858389"/>
                <a:ext cx="1804988" cy="1031051"/>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sz="2400" b="1" dirty="0">
                    <a:solidFill>
                      <a:srgbClr val="D72442"/>
                    </a:solidFill>
                    <a:latin typeface="Roboto" pitchFamily="2" charset="0"/>
                    <a:ea typeface="Roboto" pitchFamily="2" charset="0"/>
                    <a:cs typeface="Roboto Medium" panose="02000000000000000000" pitchFamily="2" charset="0"/>
                  </a:rPr>
                  <a:t>Bonus NFT</a:t>
                </a:r>
                <a:endParaRPr kumimoji="0" lang="en-GB" altLang="nb-NO" sz="1600" b="1" i="0" u="none" strike="noStrike" kern="1200" cap="none" spc="0" normalizeH="0" baseline="0" noProof="0" dirty="0">
                  <a:ln>
                    <a:noFill/>
                  </a:ln>
                  <a:solidFill>
                    <a:srgbClr val="D72442"/>
                  </a:solidFill>
                  <a:effectLst/>
                  <a:uLnTx/>
                  <a:uFillTx/>
                  <a:latin typeface="Roboto" pitchFamily="2" charset="0"/>
                  <a:ea typeface="Roboto" pitchFamily="2" charset="0"/>
                  <a:cs typeface="Roboto Thin" panose="02000000000000000000"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D72442"/>
                  </a:solidFill>
                  <a:effectLst/>
                  <a:uLnTx/>
                  <a:uFillTx/>
                  <a:latin typeface="Roboto Thin" pitchFamily="2" charset="0"/>
                  <a:ea typeface="Roboto Thin" pitchFamily="2" charset="0"/>
                  <a:cs typeface="Roboto Thin" panose="02000000000000000000"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Thin" panose="02000000000000000000" pitchFamily="2" charset="0"/>
                  </a:rPr>
                  <a:t>When you buy any</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b-NO" sz="1600" dirty="0">
                    <a:solidFill>
                      <a:schemeClr val="bg1"/>
                    </a:solidFill>
                    <a:latin typeface="Roboto Thin" pitchFamily="2" charset="0"/>
                    <a:ea typeface="Roboto Thin" pitchFamily="2" charset="0"/>
                    <a:cs typeface="Roboto Thin" panose="02000000000000000000" pitchFamily="2" charset="0"/>
                  </a:rPr>
                  <a:t>Bundle</a:t>
                </a:r>
                <a:endPar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Thin" panose="02000000000000000000" pitchFamily="2" charset="0"/>
                </a:endParaRPr>
              </a:p>
            </p:txBody>
          </p:sp>
          <p:pic>
            <p:nvPicPr>
              <p:cNvPr id="21" name="Picture 20" descr="Cartoon penguin wearing a hat and shirt&#10;&#10;Description automatically generated with low confidence">
                <a:extLst>
                  <a:ext uri="{FF2B5EF4-FFF2-40B4-BE49-F238E27FC236}">
                    <a16:creationId xmlns:a16="http://schemas.microsoft.com/office/drawing/2014/main" id="{2D36E7CC-5B8E-C579-B261-FD839BAFAE08}"/>
                  </a:ext>
                </a:extLst>
              </p:cNvPr>
              <p:cNvPicPr>
                <a:picLocks noChangeAspect="1"/>
              </p:cNvPicPr>
              <p:nvPr/>
            </p:nvPicPr>
            <p:blipFill>
              <a:blip r:embed="rId7"/>
              <a:stretch>
                <a:fillRect/>
              </a:stretch>
            </p:blipFill>
            <p:spPr>
              <a:xfrm>
                <a:off x="852671" y="2268284"/>
                <a:ext cx="1373936" cy="1373935"/>
              </a:xfrm>
              <a:prstGeom prst="rect">
                <a:avLst/>
              </a:prstGeom>
            </p:spPr>
          </p:pic>
        </p:grpSp>
      </p:grpSp>
      <p:sp>
        <p:nvSpPr>
          <p:cNvPr id="7" name="TekstSylinder 15">
            <a:extLst>
              <a:ext uri="{FF2B5EF4-FFF2-40B4-BE49-F238E27FC236}">
                <a16:creationId xmlns:a16="http://schemas.microsoft.com/office/drawing/2014/main" id="{F575C679-2C74-C430-46C2-1F240188BBE7}"/>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cs typeface="+mn-cs"/>
              </a:rPr>
              <a:t>OUR BRAND BUILDING NFT’S </a:t>
            </a:r>
            <a:br>
              <a:rPr kumimoji="0" lang="en-GB"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INCLUDED EXCLUSIVELY WHEN YOU BUY A BUNDLE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pic>
        <p:nvPicPr>
          <p:cNvPr id="2" name="Picture 2" descr="Product Categories - SuperSignMart.net">
            <a:extLst>
              <a:ext uri="{FF2B5EF4-FFF2-40B4-BE49-F238E27FC236}">
                <a16:creationId xmlns:a16="http://schemas.microsoft.com/office/drawing/2014/main" id="{7CE5BD78-24D6-D964-54AA-89C0FEBE3F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7992" y="1861074"/>
            <a:ext cx="1342953" cy="134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4E39F7DD-62C9-8146-27FD-6F3957FD0436}"/>
              </a:ext>
            </a:extLst>
          </p:cNvPr>
          <p:cNvSpPr txBox="1"/>
          <p:nvPr/>
        </p:nvSpPr>
        <p:spPr>
          <a:xfrm>
            <a:off x="4506833" y="3154376"/>
            <a:ext cx="317833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4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Arial" pitchFamily="34" charset="0"/>
              </a:rPr>
              <a:t>BUY 1</a:t>
            </a:r>
            <a:r>
              <a:rPr kumimoji="0" lang="en-GB" altLang="ko-KR" sz="4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anose="02000000000000000000" pitchFamily="2" charset="0"/>
                <a:ea typeface="Roboto" panose="02000000000000000000" pitchFamily="2" charset="0"/>
                <a:cs typeface="Arial" pitchFamily="34" charset="0"/>
              </a:rPr>
              <a:t> </a:t>
            </a:r>
            <a:r>
              <a:rPr kumimoji="0" lang="en-GB" altLang="ko-KR" sz="4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Arial" pitchFamily="34" charset="0"/>
              </a:rPr>
              <a:t>NFT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4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Arial" pitchFamily="34" charset="0"/>
              </a:rPr>
              <a:t>MONTHLY</a:t>
            </a:r>
          </a:p>
        </p:txBody>
      </p:sp>
      <p:sp>
        <p:nvSpPr>
          <p:cNvPr id="8" name="TekstSylinder 15">
            <a:extLst>
              <a:ext uri="{FF2B5EF4-FFF2-40B4-BE49-F238E27FC236}">
                <a16:creationId xmlns:a16="http://schemas.microsoft.com/office/drawing/2014/main" id="{D72B4E2C-8C2B-6F5F-CA87-FC240DB2AFAC}"/>
              </a:ext>
            </a:extLst>
          </p:cNvPr>
          <p:cNvSpPr txBox="1">
            <a:spLocks noChangeArrowheads="1"/>
          </p:cNvSpPr>
          <p:nvPr/>
        </p:nvSpPr>
        <p:spPr bwMode="auto">
          <a:xfrm>
            <a:off x="732264" y="550422"/>
            <a:ext cx="11007452" cy="145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SIMPLE SYSTEM</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WITH OUR MONTHLY NFT OPTION: NEWS WAYS FOR BETTER WORKING</a:t>
            </a:r>
            <a:endParaRPr kumimoji="0" lang="en-US" altLang="en-US" sz="2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grpSp>
        <p:nvGrpSpPr>
          <p:cNvPr id="10" name="Group 17">
            <a:extLst>
              <a:ext uri="{FF2B5EF4-FFF2-40B4-BE49-F238E27FC236}">
                <a16:creationId xmlns:a16="http://schemas.microsoft.com/office/drawing/2014/main" id="{AFEE1C07-0370-579D-ACE0-F2367627B2E9}"/>
              </a:ext>
            </a:extLst>
          </p:cNvPr>
          <p:cNvGrpSpPr/>
          <p:nvPr/>
        </p:nvGrpSpPr>
        <p:grpSpPr>
          <a:xfrm>
            <a:off x="809444" y="2366305"/>
            <a:ext cx="3256631" cy="3921801"/>
            <a:chOff x="809444" y="2366305"/>
            <a:chExt cx="3256631" cy="3921801"/>
          </a:xfrm>
        </p:grpSpPr>
        <p:grpSp>
          <p:nvGrpSpPr>
            <p:cNvPr id="11" name="Group 21">
              <a:extLst>
                <a:ext uri="{FF2B5EF4-FFF2-40B4-BE49-F238E27FC236}">
                  <a16:creationId xmlns:a16="http://schemas.microsoft.com/office/drawing/2014/main" id="{AEAEC791-5971-F70A-3CA3-05CC6FDC6443}"/>
                </a:ext>
              </a:extLst>
            </p:cNvPr>
            <p:cNvGrpSpPr/>
            <p:nvPr/>
          </p:nvGrpSpPr>
          <p:grpSpPr>
            <a:xfrm>
              <a:off x="809444" y="2366305"/>
              <a:ext cx="3256631" cy="3921801"/>
              <a:chOff x="649477" y="2508611"/>
              <a:chExt cx="3256631" cy="3473143"/>
            </a:xfrm>
          </p:grpSpPr>
          <p:sp>
            <p:nvSpPr>
              <p:cNvPr id="15" name="Rectangle 18">
                <a:extLst>
                  <a:ext uri="{FF2B5EF4-FFF2-40B4-BE49-F238E27FC236}">
                    <a16:creationId xmlns:a16="http://schemas.microsoft.com/office/drawing/2014/main" id="{670C5905-8298-D4E5-1E0D-6FBFB85C007C}"/>
                  </a:ext>
                </a:extLst>
              </p:cNvPr>
              <p:cNvSpPr/>
              <p:nvPr/>
            </p:nvSpPr>
            <p:spPr>
              <a:xfrm>
                <a:off x="649479" y="2508611"/>
                <a:ext cx="3256629" cy="2667656"/>
              </a:xfrm>
              <a:prstGeom prst="rect">
                <a:avLst/>
              </a:prstGeom>
              <a:solidFill>
                <a:srgbClr val="FFFFF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Extract 20">
                <a:extLst>
                  <a:ext uri="{FF2B5EF4-FFF2-40B4-BE49-F238E27FC236}">
                    <a16:creationId xmlns:a16="http://schemas.microsoft.com/office/drawing/2014/main" id="{BEEDC529-6128-0FA5-616D-D277FFC4F018}"/>
                  </a:ext>
                </a:extLst>
              </p:cNvPr>
              <p:cNvSpPr/>
              <p:nvPr/>
            </p:nvSpPr>
            <p:spPr>
              <a:xfrm rot="10800000">
                <a:off x="649477" y="5176267"/>
                <a:ext cx="3256630" cy="805487"/>
              </a:xfrm>
              <a:prstGeom prst="flowChartExtra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5">
              <a:extLst>
                <a:ext uri="{FF2B5EF4-FFF2-40B4-BE49-F238E27FC236}">
                  <a16:creationId xmlns:a16="http://schemas.microsoft.com/office/drawing/2014/main" id="{52DFEEA5-3D11-D951-9D2B-73DC2ECB95E0}"/>
                </a:ext>
              </a:extLst>
            </p:cNvPr>
            <p:cNvSpPr txBox="1"/>
            <p:nvPr/>
          </p:nvSpPr>
          <p:spPr>
            <a:xfrm>
              <a:off x="809444" y="4686281"/>
              <a:ext cx="3256630" cy="738664"/>
            </a:xfrm>
            <a:prstGeom prst="rect">
              <a:avLst/>
            </a:prstGeom>
            <a:noFill/>
            <a:effectLst>
              <a:glow rad="127000">
                <a:schemeClr val="tx1">
                  <a:alpha val="91000"/>
                </a:schemeClr>
              </a:glow>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Medium" pitchFamily="2" charset="0"/>
                  <a:ea typeface="Roboto Medium" pitchFamily="2" charset="0"/>
                  <a:cs typeface="+mn-cs"/>
                </a:rPr>
                <a:t>UPGRADE  NFT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pitchFamily="2" charset="0"/>
                  <a:ea typeface="Roboto" pitchFamily="2" charset="0"/>
                </a:rPr>
                <a:t>$400</a:t>
              </a:r>
              <a:endParaRPr kumimoji="0" lang="en-US" altLang="en-US" sz="6600" b="1"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pitchFamily="2" charset="0"/>
                <a:ea typeface="Roboto" pitchFamily="2" charset="0"/>
              </a:endParaRPr>
            </a:p>
          </p:txBody>
        </p:sp>
      </p:grpSp>
      <p:sp>
        <p:nvSpPr>
          <p:cNvPr id="17" name="TextBox 19">
            <a:extLst>
              <a:ext uri="{FF2B5EF4-FFF2-40B4-BE49-F238E27FC236}">
                <a16:creationId xmlns:a16="http://schemas.microsoft.com/office/drawing/2014/main" id="{6EE87320-E7B8-B6C3-B9F3-A7EC30AC541F}"/>
              </a:ext>
            </a:extLst>
          </p:cNvPr>
          <p:cNvSpPr txBox="1"/>
          <p:nvPr/>
        </p:nvSpPr>
        <p:spPr>
          <a:xfrm>
            <a:off x="6350153" y="2559380"/>
            <a:ext cx="55150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Roboto" pitchFamily="2" charset="0"/>
                <a:ea typeface="Roboto" pitchFamily="2" charset="0"/>
                <a:cs typeface="Roboto Thin" panose="02000000000000000000" pitchFamily="2" charset="0"/>
              </a:rPr>
              <a:t>AND RECEIVE </a:t>
            </a:r>
          </a:p>
        </p:txBody>
      </p:sp>
      <p:grpSp>
        <p:nvGrpSpPr>
          <p:cNvPr id="28" name="Group 45">
            <a:extLst>
              <a:ext uri="{FF2B5EF4-FFF2-40B4-BE49-F238E27FC236}">
                <a16:creationId xmlns:a16="http://schemas.microsoft.com/office/drawing/2014/main" id="{9C595C7A-8459-AF12-2FD7-34206B7D5CB4}"/>
              </a:ext>
            </a:extLst>
          </p:cNvPr>
          <p:cNvGrpSpPr/>
          <p:nvPr/>
        </p:nvGrpSpPr>
        <p:grpSpPr>
          <a:xfrm>
            <a:off x="7540467" y="3236904"/>
            <a:ext cx="3178333" cy="1646491"/>
            <a:chOff x="6614621" y="2711114"/>
            <a:chExt cx="3178333" cy="1646491"/>
          </a:xfrm>
        </p:grpSpPr>
        <p:sp>
          <p:nvSpPr>
            <p:cNvPr id="29" name="TextBox 19">
              <a:extLst>
                <a:ext uri="{FF2B5EF4-FFF2-40B4-BE49-F238E27FC236}">
                  <a16:creationId xmlns:a16="http://schemas.microsoft.com/office/drawing/2014/main" id="{F12F1229-6A9D-B2CE-0375-B1D50A407A7C}"/>
                </a:ext>
              </a:extLst>
            </p:cNvPr>
            <p:cNvSpPr txBox="1"/>
            <p:nvPr/>
          </p:nvSpPr>
          <p:spPr>
            <a:xfrm>
              <a:off x="6614621" y="3772830"/>
              <a:ext cx="317833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Gifted PNGVN Tokens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for the Whole Amount</a:t>
              </a:r>
            </a:p>
          </p:txBody>
        </p:sp>
        <p:sp>
          <p:nvSpPr>
            <p:cNvPr id="30" name="Oval 3">
              <a:extLst>
                <a:ext uri="{FF2B5EF4-FFF2-40B4-BE49-F238E27FC236}">
                  <a16:creationId xmlns:a16="http://schemas.microsoft.com/office/drawing/2014/main" id="{3035706F-8D54-081B-3648-94D25A95059E}"/>
                </a:ext>
              </a:extLst>
            </p:cNvPr>
            <p:cNvSpPr>
              <a:spLocks noChangeAspect="1"/>
            </p:cNvSpPr>
            <p:nvPr/>
          </p:nvSpPr>
          <p:spPr>
            <a:xfrm>
              <a:off x="7748817" y="2711114"/>
              <a:ext cx="866013" cy="866013"/>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18" descr="Cartoon penguin wearing a hat and glasses&#10;&#10;Description automatically generated with low confidence">
            <a:extLst>
              <a:ext uri="{FF2B5EF4-FFF2-40B4-BE49-F238E27FC236}">
                <a16:creationId xmlns:a16="http://schemas.microsoft.com/office/drawing/2014/main" id="{D3F96DFE-D74C-87F4-D175-F0E153C1EA52}"/>
              </a:ext>
            </a:extLst>
          </p:cNvPr>
          <p:cNvPicPr>
            <a:picLocks noChangeAspect="1"/>
          </p:cNvPicPr>
          <p:nvPr/>
        </p:nvPicPr>
        <p:blipFill>
          <a:blip r:embed="rId6"/>
          <a:stretch>
            <a:fillRect/>
          </a:stretch>
        </p:blipFill>
        <p:spPr>
          <a:xfrm>
            <a:off x="1632147" y="2781598"/>
            <a:ext cx="1621994" cy="1621993"/>
          </a:xfrm>
          <a:prstGeom prst="rect">
            <a:avLst/>
          </a:prstGeom>
        </p:spPr>
      </p:pic>
    </p:spTree>
    <p:extLst>
      <p:ext uri="{BB962C8B-B14F-4D97-AF65-F5344CB8AC3E}">
        <p14:creationId xmlns:p14="http://schemas.microsoft.com/office/powerpoint/2010/main" val="1734186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par>
                          <p:cTn id="22" fill="hold">
                            <p:stCondLst>
                              <p:cond delay="2000"/>
                            </p:stCondLst>
                            <p:childTnLst>
                              <p:par>
                                <p:cTn id="23" presetID="53" presetClass="entr" presetSubtype="16" fill="hold" grpId="0" nodeType="after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par>
                          <p:cTn id="41" fill="hold">
                            <p:stCondLst>
                              <p:cond delay="1500"/>
                            </p:stCondLst>
                            <p:childTnLst>
                              <p:par>
                                <p:cTn id="42" presetID="26" presetClass="emph" presetSubtype="0" fill="hold" nodeType="after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23" name="TekstSylinder 15">
            <a:extLst>
              <a:ext uri="{FF2B5EF4-FFF2-40B4-BE49-F238E27FC236}">
                <a16:creationId xmlns:a16="http://schemas.microsoft.com/office/drawing/2014/main" id="{20B118C3-0714-6A10-6F91-366FAD1129D8}"/>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IT’S ALL IN THE NUMBER’S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AND THE NUMBER’S ARE IN YOUR FAVOUR</a:t>
            </a:r>
          </a:p>
        </p:txBody>
      </p:sp>
      <p:pic>
        <p:nvPicPr>
          <p:cNvPr id="24" name="Picture 36" descr="Logo&#10;&#10;Description automatically generated">
            <a:extLst>
              <a:ext uri="{FF2B5EF4-FFF2-40B4-BE49-F238E27FC236}">
                <a16:creationId xmlns:a16="http://schemas.microsoft.com/office/drawing/2014/main" id="{1ECF449A-B937-B7AC-BEAC-FA290F257D2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tretch>
            <a:fillRect/>
          </a:stretch>
        </p:blipFill>
        <p:spPr>
          <a:xfrm>
            <a:off x="2569169" y="1960162"/>
            <a:ext cx="1296620" cy="1319501"/>
          </a:xfrm>
          <a:prstGeom prst="rect">
            <a:avLst/>
          </a:prstGeom>
        </p:spPr>
      </p:pic>
      <p:pic>
        <p:nvPicPr>
          <p:cNvPr id="25" name="Picture 38" descr="Logo&#10;&#10;Description automatically generated">
            <a:extLst>
              <a:ext uri="{FF2B5EF4-FFF2-40B4-BE49-F238E27FC236}">
                <a16:creationId xmlns:a16="http://schemas.microsoft.com/office/drawing/2014/main" id="{7C32D989-4B2E-EE5B-2621-54298A433EF0}"/>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tretch>
            <a:fillRect/>
          </a:stretch>
        </p:blipFill>
        <p:spPr>
          <a:xfrm>
            <a:off x="4461353" y="1863516"/>
            <a:ext cx="1378401" cy="1402725"/>
          </a:xfrm>
          <a:prstGeom prst="rect">
            <a:avLst/>
          </a:prstGeom>
        </p:spPr>
      </p:pic>
      <p:pic>
        <p:nvPicPr>
          <p:cNvPr id="26" name="Picture 33" descr="Logo&#10;&#10;Description automatically generated">
            <a:extLst>
              <a:ext uri="{FF2B5EF4-FFF2-40B4-BE49-F238E27FC236}">
                <a16:creationId xmlns:a16="http://schemas.microsoft.com/office/drawing/2014/main" id="{693983AF-6410-9D8D-60B8-9E830C5CEA8C}"/>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a:ext>
            </a:extLst>
          </a:blip>
          <a:stretch>
            <a:fillRect/>
          </a:stretch>
        </p:blipFill>
        <p:spPr>
          <a:xfrm>
            <a:off x="6435318" y="1863995"/>
            <a:ext cx="1378400" cy="1402724"/>
          </a:xfrm>
          <a:prstGeom prst="rect">
            <a:avLst/>
          </a:prstGeom>
        </p:spPr>
      </p:pic>
      <p:pic>
        <p:nvPicPr>
          <p:cNvPr id="27" name="Picture 31" descr="Logo&#10;&#10;Description automatically generated">
            <a:extLst>
              <a:ext uri="{FF2B5EF4-FFF2-40B4-BE49-F238E27FC236}">
                <a16:creationId xmlns:a16="http://schemas.microsoft.com/office/drawing/2014/main" id="{7CFE058C-B607-07FE-112C-1EE9B2B4AF82}"/>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a:xfrm>
            <a:off x="8326970" y="2041713"/>
            <a:ext cx="1295861" cy="1077681"/>
          </a:xfrm>
          <a:prstGeom prst="rect">
            <a:avLst/>
          </a:prstGeom>
        </p:spPr>
      </p:pic>
      <p:sp>
        <p:nvSpPr>
          <p:cNvPr id="2" name="TekstSylinder 15">
            <a:extLst>
              <a:ext uri="{FF2B5EF4-FFF2-40B4-BE49-F238E27FC236}">
                <a16:creationId xmlns:a16="http://schemas.microsoft.com/office/drawing/2014/main" id="{0BE9CFD7-5A2D-D71F-4E58-E88FD4E4534D}"/>
              </a:ext>
            </a:extLst>
          </p:cNvPr>
          <p:cNvSpPr txBox="1">
            <a:spLocks noChangeArrowheads="1"/>
          </p:cNvSpPr>
          <p:nvPr/>
        </p:nvSpPr>
        <p:spPr bwMode="auto">
          <a:xfrm>
            <a:off x="3847653" y="2075785"/>
            <a:ext cx="714149"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6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t>
            </a:r>
            <a:endParaRPr kumimoji="0" lang="en-GB" altLang="en-US" sz="3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
        <p:nvSpPr>
          <p:cNvPr id="3" name="TekstSylinder 15">
            <a:extLst>
              <a:ext uri="{FF2B5EF4-FFF2-40B4-BE49-F238E27FC236}">
                <a16:creationId xmlns:a16="http://schemas.microsoft.com/office/drawing/2014/main" id="{F8D983D5-4FEB-C79F-F8B0-BF40AD1FFD3A}"/>
              </a:ext>
            </a:extLst>
          </p:cNvPr>
          <p:cNvSpPr txBox="1">
            <a:spLocks noChangeArrowheads="1"/>
          </p:cNvSpPr>
          <p:nvPr/>
        </p:nvSpPr>
        <p:spPr bwMode="auto">
          <a:xfrm>
            <a:off x="5839068" y="2084480"/>
            <a:ext cx="714149"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6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t>
            </a:r>
            <a:endParaRPr kumimoji="0" lang="en-GB" altLang="en-US" sz="3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
        <p:nvSpPr>
          <p:cNvPr id="4" name="TekstSylinder 15">
            <a:extLst>
              <a:ext uri="{FF2B5EF4-FFF2-40B4-BE49-F238E27FC236}">
                <a16:creationId xmlns:a16="http://schemas.microsoft.com/office/drawing/2014/main" id="{5A81C088-BEE9-9122-A33C-9C282B6BC0E6}"/>
              </a:ext>
            </a:extLst>
          </p:cNvPr>
          <p:cNvSpPr txBox="1">
            <a:spLocks noChangeArrowheads="1"/>
          </p:cNvSpPr>
          <p:nvPr/>
        </p:nvSpPr>
        <p:spPr bwMode="auto">
          <a:xfrm>
            <a:off x="7794278" y="2078509"/>
            <a:ext cx="714149"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6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t>
            </a:r>
            <a:endParaRPr kumimoji="0" lang="en-GB" altLang="en-US" sz="3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grpSp>
        <p:nvGrpSpPr>
          <p:cNvPr id="10" name="Group 9">
            <a:extLst>
              <a:ext uri="{FF2B5EF4-FFF2-40B4-BE49-F238E27FC236}">
                <a16:creationId xmlns:a16="http://schemas.microsoft.com/office/drawing/2014/main" id="{DB74F667-36D2-00C4-868E-FD553D6E342E}"/>
              </a:ext>
            </a:extLst>
          </p:cNvPr>
          <p:cNvGrpSpPr/>
          <p:nvPr/>
        </p:nvGrpSpPr>
        <p:grpSpPr>
          <a:xfrm>
            <a:off x="4718582" y="3415497"/>
            <a:ext cx="2670427" cy="1311128"/>
            <a:chOff x="4363419" y="3391979"/>
            <a:chExt cx="2670427" cy="1311128"/>
          </a:xfrm>
        </p:grpSpPr>
        <p:pic>
          <p:nvPicPr>
            <p:cNvPr id="6" name="Picture 5" descr="A gold number on a black background&#10;&#10;Description automatically generated">
              <a:extLst>
                <a:ext uri="{FF2B5EF4-FFF2-40B4-BE49-F238E27FC236}">
                  <a16:creationId xmlns:a16="http://schemas.microsoft.com/office/drawing/2014/main" id="{CB218EA4-39DB-5BD7-BE1D-2BBE91586E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8154" y="3391979"/>
              <a:ext cx="1875692" cy="1100165"/>
            </a:xfrm>
            <a:prstGeom prst="rect">
              <a:avLst/>
            </a:prstGeom>
          </p:spPr>
        </p:pic>
        <p:sp>
          <p:nvSpPr>
            <p:cNvPr id="9" name="TekstSylinder 15">
              <a:extLst>
                <a:ext uri="{FF2B5EF4-FFF2-40B4-BE49-F238E27FC236}">
                  <a16:creationId xmlns:a16="http://schemas.microsoft.com/office/drawing/2014/main" id="{26744C0C-734A-C033-9D54-A34ED52E3956}"/>
                </a:ext>
              </a:extLst>
            </p:cNvPr>
            <p:cNvSpPr txBox="1">
              <a:spLocks noChangeArrowheads="1"/>
            </p:cNvSpPr>
            <p:nvPr/>
          </p:nvSpPr>
          <p:spPr bwMode="auto">
            <a:xfrm>
              <a:off x="4363419" y="3391979"/>
              <a:ext cx="714149"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8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t>
              </a:r>
              <a:endParaRPr kumimoji="0" lang="en-GB" altLang="en-US" sz="48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grpSp>
      <p:sp>
        <p:nvSpPr>
          <p:cNvPr id="11" name="TekstSylinder 1">
            <a:extLst>
              <a:ext uri="{FF2B5EF4-FFF2-40B4-BE49-F238E27FC236}">
                <a16:creationId xmlns:a16="http://schemas.microsoft.com/office/drawing/2014/main" id="{EA9E2354-B322-20F6-3EF8-1465A0D25690}"/>
              </a:ext>
            </a:extLst>
          </p:cNvPr>
          <p:cNvSpPr txBox="1"/>
          <p:nvPr/>
        </p:nvSpPr>
        <p:spPr>
          <a:xfrm>
            <a:off x="2217857" y="4792266"/>
            <a:ext cx="7756286" cy="1261884"/>
          </a:xfrm>
          <a:prstGeom prst="rect">
            <a:avLst/>
          </a:prstGeom>
          <a:noFill/>
        </p:spPr>
        <p:txBody>
          <a:bodyPr wrap="square" rtlCol="0">
            <a:spAutoFit/>
          </a:bodyPr>
          <a:lstStyle/>
          <a:p>
            <a:pPr lvl="0" algn="ctr">
              <a:defRPr/>
            </a:pPr>
            <a:r>
              <a:rPr lang="en-GB" sz="2000" b="1" dirty="0">
                <a:solidFill>
                  <a:prstClr val="white"/>
                </a:solidFill>
                <a:latin typeface="Roboto" panose="02000000000000000000" pitchFamily="2" charset="0"/>
                <a:ea typeface="Roboto" panose="02000000000000000000" pitchFamily="2" charset="0"/>
              </a:rPr>
              <a:t>NOTHING MORE NOTHING LESS</a:t>
            </a:r>
          </a:p>
          <a:p>
            <a:pPr lvl="0" algn="ctr">
              <a:defRPr/>
            </a:pPr>
            <a:r>
              <a:rPr lang="en-GB" sz="2000" b="1" dirty="0">
                <a:solidFill>
                  <a:prstClr val="white"/>
                </a:solidFill>
                <a:latin typeface="Roboto" panose="02000000000000000000" pitchFamily="2" charset="0"/>
                <a:ea typeface="Roboto" panose="02000000000000000000" pitchFamily="2" charset="0"/>
              </a:rPr>
              <a:t>These are the numbers we are audited against</a:t>
            </a:r>
          </a:p>
          <a:p>
            <a:pPr lvl="0" algn="ctr">
              <a:defRPr/>
            </a:pPr>
            <a:r>
              <a:rPr lang="en-GB" dirty="0">
                <a:solidFill>
                  <a:prstClr val="white"/>
                </a:solidFill>
                <a:latin typeface="Roboto Light" pitchFamily="2" charset="0"/>
                <a:ea typeface="Roboto Light" pitchFamily="2" charset="0"/>
              </a:rPr>
              <a:t>When you understand the logic and transparency behind</a:t>
            </a:r>
            <a:br>
              <a:rPr lang="en-GB" dirty="0">
                <a:solidFill>
                  <a:prstClr val="white"/>
                </a:solidFill>
                <a:latin typeface="Roboto Light" pitchFamily="2" charset="0"/>
                <a:ea typeface="Roboto Light" pitchFamily="2" charset="0"/>
              </a:rPr>
            </a:br>
            <a:r>
              <a:rPr lang="en-GB" dirty="0">
                <a:solidFill>
                  <a:prstClr val="white"/>
                </a:solidFill>
                <a:latin typeface="Roboto Light" pitchFamily="2" charset="0"/>
                <a:ea typeface="Roboto Light" pitchFamily="2" charset="0"/>
              </a:rPr>
              <a:t>these numbers you have found your new community </a:t>
            </a:r>
            <a:endParaRPr kumimoji="0" lang="en-GB" u="none" strike="noStrike" kern="1200" cap="none" spc="0" normalizeH="0" baseline="0" noProof="0" dirty="0">
              <a:ln>
                <a:noFill/>
              </a:ln>
              <a:solidFill>
                <a:prstClr val="white"/>
              </a:solidFill>
              <a:effectLst/>
              <a:uLnTx/>
              <a:uFillTx/>
              <a:latin typeface="Roboto Light" pitchFamily="2" charset="0"/>
              <a:ea typeface="Roboto Light" pitchFamily="2" charset="0"/>
            </a:endParaRPr>
          </a:p>
        </p:txBody>
      </p:sp>
    </p:spTree>
    <p:extLst>
      <p:ext uri="{BB962C8B-B14F-4D97-AF65-F5344CB8AC3E}">
        <p14:creationId xmlns:p14="http://schemas.microsoft.com/office/powerpoint/2010/main" val="257977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53" presetClass="entr" presetSubtype="16" fill="hold" nodeType="afterEffect">
                                  <p:stCondLst>
                                    <p:cond delay="5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4500"/>
                            </p:stCondLst>
                            <p:childTnLst>
                              <p:par>
                                <p:cTn id="53" presetID="42" presetClass="entr" presetSubtype="0" fill="hold" grpId="0" nodeType="after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2" name="TekstSylinder 15">
            <a:extLst>
              <a:ext uri="{FF2B5EF4-FFF2-40B4-BE49-F238E27FC236}">
                <a16:creationId xmlns:a16="http://schemas.microsoft.com/office/drawing/2014/main" id="{843FD9E7-DA6D-918A-5424-8A8EF5E98D2F}"/>
              </a:ext>
            </a:extLst>
          </p:cNvPr>
          <p:cNvSpPr txBox="1">
            <a:spLocks noChangeArrowheads="1"/>
          </p:cNvSpPr>
          <p:nvPr/>
        </p:nvSpPr>
        <p:spPr bwMode="auto">
          <a:xfrm>
            <a:off x="758741" y="1964527"/>
            <a:ext cx="450581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Our community building rewards are easy, fair and most importantly where all are equally rewarded.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It is a simple system of duplication and you are rewarded every time, any person, in your community makes a purchase of one of our brand building NFTs.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This is why community building is the most effective way of building a happy and functional community.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We pay out a total of </a:t>
            </a:r>
            <a:r>
              <a:rPr lang="en-GB" altLang="en-US" sz="1600" dirty="0">
                <a:solidFill>
                  <a:srgbClr val="FFFFFF"/>
                </a:solidFill>
                <a:latin typeface="Roboto Thin" pitchFamily="2" charset="0"/>
                <a:ea typeface="Roboto Thin" pitchFamily="2" charset="0"/>
                <a:cs typeface="Roboto Thin" pitchFamily="2" charset="0"/>
              </a:rPr>
              <a:t>38</a:t>
            </a: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 on a community of 510 people and 12% of the total revenue from the sales of our brand building NFT’s goes into 2  </a:t>
            </a:r>
            <a:r>
              <a:rPr lang="en-GB" altLang="en-US" sz="1600" dirty="0">
                <a:solidFill>
                  <a:srgbClr val="FFFFFF"/>
                </a:solidFill>
                <a:latin typeface="Roboto Thin" pitchFamily="2" charset="0"/>
                <a:ea typeface="Roboto Thin" pitchFamily="2" charset="0"/>
                <a:cs typeface="Roboto Thin" pitchFamily="2" charset="0"/>
              </a:rPr>
              <a:t>Leader</a:t>
            </a: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 pools, 6% each, which you are entailed to once you complete the rank criteria.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This is a great way to earn from our system.</a:t>
            </a:r>
          </a:p>
        </p:txBody>
      </p:sp>
      <p:sp>
        <p:nvSpPr>
          <p:cNvPr id="3" name="TextBox 3">
            <a:extLst>
              <a:ext uri="{FF2B5EF4-FFF2-40B4-BE49-F238E27FC236}">
                <a16:creationId xmlns:a16="http://schemas.microsoft.com/office/drawing/2014/main" id="{DE744C39-E427-1C20-031F-857E2F2046ED}"/>
              </a:ext>
            </a:extLst>
          </p:cNvPr>
          <p:cNvSpPr txBox="1"/>
          <p:nvPr/>
        </p:nvSpPr>
        <p:spPr>
          <a:xfrm>
            <a:off x="5687701" y="2157720"/>
            <a:ext cx="737702"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grpSp>
        <p:nvGrpSpPr>
          <p:cNvPr id="4" name="Group 7">
            <a:extLst>
              <a:ext uri="{FF2B5EF4-FFF2-40B4-BE49-F238E27FC236}">
                <a16:creationId xmlns:a16="http://schemas.microsoft.com/office/drawing/2014/main" id="{395F5844-D74F-D65E-1EEE-EF9B6C6AB345}"/>
              </a:ext>
            </a:extLst>
          </p:cNvPr>
          <p:cNvGrpSpPr/>
          <p:nvPr/>
        </p:nvGrpSpPr>
        <p:grpSpPr>
          <a:xfrm>
            <a:off x="5593263" y="5292987"/>
            <a:ext cx="6218002" cy="400938"/>
            <a:chOff x="4948569" y="5870547"/>
            <a:chExt cx="6218002" cy="400938"/>
          </a:xfrm>
        </p:grpSpPr>
        <p:sp>
          <p:nvSpPr>
            <p:cNvPr id="5" name="Rectangle 9">
              <a:extLst>
                <a:ext uri="{FF2B5EF4-FFF2-40B4-BE49-F238E27FC236}">
                  <a16:creationId xmlns:a16="http://schemas.microsoft.com/office/drawing/2014/main" id="{78563751-1C93-7E14-E197-FB78106C1AC4}"/>
                </a:ext>
              </a:extLst>
            </p:cNvPr>
            <p:cNvSpPr/>
            <p:nvPr/>
          </p:nvSpPr>
          <p:spPr>
            <a:xfrm>
              <a:off x="8756469" y="5957898"/>
              <a:ext cx="2112587" cy="185056"/>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grpSp>
          <p:nvGrpSpPr>
            <p:cNvPr id="6" name="Group 10">
              <a:extLst>
                <a:ext uri="{FF2B5EF4-FFF2-40B4-BE49-F238E27FC236}">
                  <a16:creationId xmlns:a16="http://schemas.microsoft.com/office/drawing/2014/main" id="{9C127803-9D3B-F896-949A-C92C22AC75F4}"/>
                </a:ext>
              </a:extLst>
            </p:cNvPr>
            <p:cNvGrpSpPr/>
            <p:nvPr/>
          </p:nvGrpSpPr>
          <p:grpSpPr>
            <a:xfrm>
              <a:off x="4948569" y="5870547"/>
              <a:ext cx="6218002" cy="400938"/>
              <a:chOff x="4948569" y="5870547"/>
              <a:chExt cx="6218002" cy="400938"/>
            </a:xfrm>
          </p:grpSpPr>
          <p:sp>
            <p:nvSpPr>
              <p:cNvPr id="8" name="Rectangle 13">
                <a:extLst>
                  <a:ext uri="{FF2B5EF4-FFF2-40B4-BE49-F238E27FC236}">
                    <a16:creationId xmlns:a16="http://schemas.microsoft.com/office/drawing/2014/main" id="{747F369D-CFAA-44F5-B00A-21E2DD1E4BC5}"/>
                  </a:ext>
                </a:extLst>
              </p:cNvPr>
              <p:cNvSpPr/>
              <p:nvPr/>
            </p:nvSpPr>
            <p:spPr>
              <a:xfrm>
                <a:off x="5780709" y="5966325"/>
                <a:ext cx="670891" cy="182597"/>
              </a:xfrm>
              <a:prstGeom prst="rect">
                <a:avLst/>
              </a:prstGeom>
              <a:noFill/>
              <a:ln>
                <a:noFill/>
              </a:ln>
              <a:effectLst>
                <a:glow rad="63500">
                  <a:srgbClr val="C58F3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510 </a:t>
                </a:r>
                <a:endPar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9" name="TextBox 14">
                <a:extLst>
                  <a:ext uri="{FF2B5EF4-FFF2-40B4-BE49-F238E27FC236}">
                    <a16:creationId xmlns:a16="http://schemas.microsoft.com/office/drawing/2014/main" id="{E6E615BE-45BC-C2F3-C5ED-90489E126C87}"/>
                  </a:ext>
                </a:extLst>
              </p:cNvPr>
              <p:cNvSpPr txBox="1"/>
              <p:nvPr/>
            </p:nvSpPr>
            <p:spPr>
              <a:xfrm>
                <a:off x="8662846" y="5870547"/>
                <a:ext cx="2503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Roboto" pitchFamily="2" charset="0"/>
                    <a:ea typeface="Roboto" pitchFamily="2" charset="0"/>
                  </a:rPr>
                  <a:t>2</a:t>
                </a:r>
                <a:r>
                  <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8% + 10% +12% = 50%* </a:t>
                </a:r>
              </a:p>
            </p:txBody>
          </p:sp>
          <p:sp>
            <p:nvSpPr>
              <p:cNvPr id="10" name="TextBox 15">
                <a:extLst>
                  <a:ext uri="{FF2B5EF4-FFF2-40B4-BE49-F238E27FC236}">
                    <a16:creationId xmlns:a16="http://schemas.microsoft.com/office/drawing/2014/main" id="{4BA322D3-3F90-54CC-E4FD-3DC5A77FFC23}"/>
                  </a:ext>
                </a:extLst>
              </p:cNvPr>
              <p:cNvSpPr txBox="1"/>
              <p:nvPr/>
            </p:nvSpPr>
            <p:spPr>
              <a:xfrm>
                <a:off x="4948569" y="5902153"/>
                <a:ext cx="78579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Total:</a:t>
                </a:r>
              </a:p>
            </p:txBody>
          </p:sp>
        </p:grpSp>
      </p:grpSp>
      <p:grpSp>
        <p:nvGrpSpPr>
          <p:cNvPr id="11" name="Group 18">
            <a:extLst>
              <a:ext uri="{FF2B5EF4-FFF2-40B4-BE49-F238E27FC236}">
                <a16:creationId xmlns:a16="http://schemas.microsoft.com/office/drawing/2014/main" id="{928092F1-D7D2-3109-46AC-0EAD573CE78A}"/>
              </a:ext>
            </a:extLst>
          </p:cNvPr>
          <p:cNvGrpSpPr/>
          <p:nvPr/>
        </p:nvGrpSpPr>
        <p:grpSpPr>
          <a:xfrm>
            <a:off x="5761318" y="2478676"/>
            <a:ext cx="5822075" cy="391887"/>
            <a:chOff x="5073170" y="1809890"/>
            <a:chExt cx="5822075" cy="391887"/>
          </a:xfrm>
        </p:grpSpPr>
        <p:sp>
          <p:nvSpPr>
            <p:cNvPr id="12" name="Rectangle 19">
              <a:extLst>
                <a:ext uri="{FF2B5EF4-FFF2-40B4-BE49-F238E27FC236}">
                  <a16:creationId xmlns:a16="http://schemas.microsoft.com/office/drawing/2014/main" id="{DE9EEFD6-0D82-951D-6F63-D54E07D68D18}"/>
                </a:ext>
              </a:extLst>
            </p:cNvPr>
            <p:cNvSpPr/>
            <p:nvPr/>
          </p:nvSpPr>
          <p:spPr>
            <a:xfrm>
              <a:off x="5776330" y="1904432"/>
              <a:ext cx="477845"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sp>
          <p:nvSpPr>
            <p:cNvPr id="13" name="TextBox 20">
              <a:extLst>
                <a:ext uri="{FF2B5EF4-FFF2-40B4-BE49-F238E27FC236}">
                  <a16:creationId xmlns:a16="http://schemas.microsoft.com/office/drawing/2014/main" id="{C3BE8028-81D7-EC4D-1C6D-E8544F796721}"/>
                </a:ext>
              </a:extLst>
            </p:cNvPr>
            <p:cNvSpPr txBox="1"/>
            <p:nvPr/>
          </p:nvSpPr>
          <p:spPr>
            <a:xfrm>
              <a:off x="5073170" y="1809890"/>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a:t>
              </a:r>
            </a:p>
          </p:txBody>
        </p:sp>
        <p:sp>
          <p:nvSpPr>
            <p:cNvPr id="14" name="TextBox 21">
              <a:extLst>
                <a:ext uri="{FF2B5EF4-FFF2-40B4-BE49-F238E27FC236}">
                  <a16:creationId xmlns:a16="http://schemas.microsoft.com/office/drawing/2014/main" id="{50B5346B-7AA4-E868-F84E-4B9097184CDD}"/>
                </a:ext>
              </a:extLst>
            </p:cNvPr>
            <p:cNvSpPr txBox="1"/>
            <p:nvPr/>
          </p:nvSpPr>
          <p:spPr>
            <a:xfrm>
              <a:off x="8615183" y="1832445"/>
              <a:ext cx="2280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2+10%</a:t>
              </a:r>
            </a:p>
          </p:txBody>
        </p:sp>
      </p:grpSp>
      <p:grpSp>
        <p:nvGrpSpPr>
          <p:cNvPr id="15" name="Group 24">
            <a:extLst>
              <a:ext uri="{FF2B5EF4-FFF2-40B4-BE49-F238E27FC236}">
                <a16:creationId xmlns:a16="http://schemas.microsoft.com/office/drawing/2014/main" id="{874AAF66-1F81-98AE-76D0-2CC216B4B56E}"/>
              </a:ext>
            </a:extLst>
          </p:cNvPr>
          <p:cNvGrpSpPr/>
          <p:nvPr/>
        </p:nvGrpSpPr>
        <p:grpSpPr>
          <a:xfrm>
            <a:off x="5752745" y="2819135"/>
            <a:ext cx="5342456" cy="370442"/>
            <a:chOff x="5064597" y="2150349"/>
            <a:chExt cx="5342456" cy="370442"/>
          </a:xfrm>
        </p:grpSpPr>
        <p:sp>
          <p:nvSpPr>
            <p:cNvPr id="16" name="Rectangle 25">
              <a:extLst>
                <a:ext uri="{FF2B5EF4-FFF2-40B4-BE49-F238E27FC236}">
                  <a16:creationId xmlns:a16="http://schemas.microsoft.com/office/drawing/2014/main" id="{D7041D12-9417-36D4-2E9A-F1C54CEAFF14}"/>
                </a:ext>
              </a:extLst>
            </p:cNvPr>
            <p:cNvSpPr/>
            <p:nvPr/>
          </p:nvSpPr>
          <p:spPr>
            <a:xfrm>
              <a:off x="5778425" y="2242487"/>
              <a:ext cx="723398"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4</a:t>
              </a:r>
            </a:p>
          </p:txBody>
        </p:sp>
        <p:sp>
          <p:nvSpPr>
            <p:cNvPr id="17" name="TextBox 26">
              <a:extLst>
                <a:ext uri="{FF2B5EF4-FFF2-40B4-BE49-F238E27FC236}">
                  <a16:creationId xmlns:a16="http://schemas.microsoft.com/office/drawing/2014/main" id="{8CCAEDA8-BD4F-299D-31AF-9AE91F1CD861}"/>
                </a:ext>
              </a:extLst>
            </p:cNvPr>
            <p:cNvSpPr txBox="1"/>
            <p:nvPr/>
          </p:nvSpPr>
          <p:spPr>
            <a:xfrm>
              <a:off x="5064597" y="2150349"/>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sp>
          <p:nvSpPr>
            <p:cNvPr id="18" name="TextBox 29">
              <a:extLst>
                <a:ext uri="{FF2B5EF4-FFF2-40B4-BE49-F238E27FC236}">
                  <a16:creationId xmlns:a16="http://schemas.microsoft.com/office/drawing/2014/main" id="{1ED510D0-3813-DBEE-5BCE-3AFCE080C0C1}"/>
                </a:ext>
              </a:extLst>
            </p:cNvPr>
            <p:cNvSpPr txBox="1"/>
            <p:nvPr/>
          </p:nvSpPr>
          <p:spPr>
            <a:xfrm>
              <a:off x="8615183" y="2151459"/>
              <a:ext cx="1791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19" name="Group 30">
            <a:extLst>
              <a:ext uri="{FF2B5EF4-FFF2-40B4-BE49-F238E27FC236}">
                <a16:creationId xmlns:a16="http://schemas.microsoft.com/office/drawing/2014/main" id="{E9A01B64-EED7-1EA6-3903-40CDD0AA7C56}"/>
              </a:ext>
            </a:extLst>
          </p:cNvPr>
          <p:cNvGrpSpPr/>
          <p:nvPr/>
        </p:nvGrpSpPr>
        <p:grpSpPr>
          <a:xfrm>
            <a:off x="5756954" y="3147721"/>
            <a:ext cx="5342456" cy="370442"/>
            <a:chOff x="5068806" y="2478935"/>
            <a:chExt cx="5342456" cy="370442"/>
          </a:xfrm>
        </p:grpSpPr>
        <p:sp>
          <p:nvSpPr>
            <p:cNvPr id="20" name="Rectangle 31">
              <a:extLst>
                <a:ext uri="{FF2B5EF4-FFF2-40B4-BE49-F238E27FC236}">
                  <a16:creationId xmlns:a16="http://schemas.microsoft.com/office/drawing/2014/main" id="{EB5B9994-153E-7294-EAF4-B3039B7178F3}"/>
                </a:ext>
              </a:extLst>
            </p:cNvPr>
            <p:cNvSpPr/>
            <p:nvPr/>
          </p:nvSpPr>
          <p:spPr>
            <a:xfrm>
              <a:off x="5779374" y="2573380"/>
              <a:ext cx="965322" cy="188913"/>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8</a:t>
              </a:r>
            </a:p>
          </p:txBody>
        </p:sp>
        <p:sp>
          <p:nvSpPr>
            <p:cNvPr id="21" name="TextBox 33">
              <a:extLst>
                <a:ext uri="{FF2B5EF4-FFF2-40B4-BE49-F238E27FC236}">
                  <a16:creationId xmlns:a16="http://schemas.microsoft.com/office/drawing/2014/main" id="{39745217-2673-17E6-BB25-04E54F5E04F6}"/>
                </a:ext>
              </a:extLst>
            </p:cNvPr>
            <p:cNvSpPr txBox="1"/>
            <p:nvPr/>
          </p:nvSpPr>
          <p:spPr>
            <a:xfrm>
              <a:off x="5068806" y="2478935"/>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3</a:t>
              </a:r>
            </a:p>
          </p:txBody>
        </p:sp>
        <p:sp>
          <p:nvSpPr>
            <p:cNvPr id="22" name="TextBox 35">
              <a:extLst>
                <a:ext uri="{FF2B5EF4-FFF2-40B4-BE49-F238E27FC236}">
                  <a16:creationId xmlns:a16="http://schemas.microsoft.com/office/drawing/2014/main" id="{241A1A46-C132-7630-9299-8236C65F69E5}"/>
                </a:ext>
              </a:extLst>
            </p:cNvPr>
            <p:cNvSpPr txBox="1"/>
            <p:nvPr/>
          </p:nvSpPr>
          <p:spPr>
            <a:xfrm>
              <a:off x="8615183" y="2480045"/>
              <a:ext cx="1796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28" name="Group 36">
            <a:extLst>
              <a:ext uri="{FF2B5EF4-FFF2-40B4-BE49-F238E27FC236}">
                <a16:creationId xmlns:a16="http://schemas.microsoft.com/office/drawing/2014/main" id="{BB9CEEAB-AAEA-ABED-841B-34894E5C3FF0}"/>
              </a:ext>
            </a:extLst>
          </p:cNvPr>
          <p:cNvGrpSpPr/>
          <p:nvPr/>
        </p:nvGrpSpPr>
        <p:grpSpPr>
          <a:xfrm>
            <a:off x="5752745" y="3483813"/>
            <a:ext cx="5342456" cy="370442"/>
            <a:chOff x="5064597" y="2815027"/>
            <a:chExt cx="5342456" cy="370442"/>
          </a:xfrm>
        </p:grpSpPr>
        <p:sp>
          <p:nvSpPr>
            <p:cNvPr id="29" name="Rectangle 37">
              <a:extLst>
                <a:ext uri="{FF2B5EF4-FFF2-40B4-BE49-F238E27FC236}">
                  <a16:creationId xmlns:a16="http://schemas.microsoft.com/office/drawing/2014/main" id="{D5933E4B-43D5-7CD3-6562-6D9FEC0698FA}"/>
                </a:ext>
              </a:extLst>
            </p:cNvPr>
            <p:cNvSpPr/>
            <p:nvPr/>
          </p:nvSpPr>
          <p:spPr>
            <a:xfrm>
              <a:off x="5781228" y="2908130"/>
              <a:ext cx="1201243" cy="188913"/>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16</a:t>
              </a:r>
            </a:p>
          </p:txBody>
        </p:sp>
        <p:sp>
          <p:nvSpPr>
            <p:cNvPr id="30" name="TextBox 39">
              <a:extLst>
                <a:ext uri="{FF2B5EF4-FFF2-40B4-BE49-F238E27FC236}">
                  <a16:creationId xmlns:a16="http://schemas.microsoft.com/office/drawing/2014/main" id="{DA8FB373-7B92-C099-2C5C-57CC02400252}"/>
                </a:ext>
              </a:extLst>
            </p:cNvPr>
            <p:cNvSpPr txBox="1"/>
            <p:nvPr/>
          </p:nvSpPr>
          <p:spPr>
            <a:xfrm>
              <a:off x="5064597" y="2815027"/>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4</a:t>
              </a:r>
            </a:p>
          </p:txBody>
        </p:sp>
        <p:sp>
          <p:nvSpPr>
            <p:cNvPr id="31" name="TextBox 41">
              <a:extLst>
                <a:ext uri="{FF2B5EF4-FFF2-40B4-BE49-F238E27FC236}">
                  <a16:creationId xmlns:a16="http://schemas.microsoft.com/office/drawing/2014/main" id="{EE7737D6-F3B4-BF95-B2D5-D80DF2C844D8}"/>
                </a:ext>
              </a:extLst>
            </p:cNvPr>
            <p:cNvSpPr txBox="1"/>
            <p:nvPr/>
          </p:nvSpPr>
          <p:spPr>
            <a:xfrm>
              <a:off x="8619392" y="2816137"/>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32" name="Group 42">
            <a:extLst>
              <a:ext uri="{FF2B5EF4-FFF2-40B4-BE49-F238E27FC236}">
                <a16:creationId xmlns:a16="http://schemas.microsoft.com/office/drawing/2014/main" id="{A34C1CD9-46A3-3EB3-3156-10FF5CCF8C8E}"/>
              </a:ext>
            </a:extLst>
          </p:cNvPr>
          <p:cNvGrpSpPr/>
          <p:nvPr/>
        </p:nvGrpSpPr>
        <p:grpSpPr>
          <a:xfrm>
            <a:off x="5752745" y="3801522"/>
            <a:ext cx="5342456" cy="370442"/>
            <a:chOff x="5064597" y="3132736"/>
            <a:chExt cx="5342456" cy="370442"/>
          </a:xfrm>
        </p:grpSpPr>
        <p:sp>
          <p:nvSpPr>
            <p:cNvPr id="33" name="Rectangle 43">
              <a:extLst>
                <a:ext uri="{FF2B5EF4-FFF2-40B4-BE49-F238E27FC236}">
                  <a16:creationId xmlns:a16="http://schemas.microsoft.com/office/drawing/2014/main" id="{CF542C0E-CC17-3DE3-E63C-2E9254E3F764}"/>
                </a:ext>
              </a:extLst>
            </p:cNvPr>
            <p:cNvSpPr/>
            <p:nvPr/>
          </p:nvSpPr>
          <p:spPr>
            <a:xfrm>
              <a:off x="5779374" y="3228977"/>
              <a:ext cx="1440166"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32</a:t>
              </a:r>
            </a:p>
          </p:txBody>
        </p:sp>
        <p:sp>
          <p:nvSpPr>
            <p:cNvPr id="34" name="TextBox 46">
              <a:extLst>
                <a:ext uri="{FF2B5EF4-FFF2-40B4-BE49-F238E27FC236}">
                  <a16:creationId xmlns:a16="http://schemas.microsoft.com/office/drawing/2014/main" id="{CDEDDEA7-9627-DA32-1BE7-59F2C98D02E8}"/>
                </a:ext>
              </a:extLst>
            </p:cNvPr>
            <p:cNvSpPr txBox="1"/>
            <p:nvPr/>
          </p:nvSpPr>
          <p:spPr>
            <a:xfrm>
              <a:off x="5064597" y="3132736"/>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sp>
          <p:nvSpPr>
            <p:cNvPr id="35" name="TextBox 47">
              <a:extLst>
                <a:ext uri="{FF2B5EF4-FFF2-40B4-BE49-F238E27FC236}">
                  <a16:creationId xmlns:a16="http://schemas.microsoft.com/office/drawing/2014/main" id="{320B26A1-B1A9-1C7E-5FB9-1ED3F22E7597}"/>
                </a:ext>
              </a:extLst>
            </p:cNvPr>
            <p:cNvSpPr txBox="1"/>
            <p:nvPr/>
          </p:nvSpPr>
          <p:spPr>
            <a:xfrm>
              <a:off x="8610974" y="3133846"/>
              <a:ext cx="1796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36" name="Group 48">
            <a:extLst>
              <a:ext uri="{FF2B5EF4-FFF2-40B4-BE49-F238E27FC236}">
                <a16:creationId xmlns:a16="http://schemas.microsoft.com/office/drawing/2014/main" id="{0EB4BEBC-C579-52E0-CF87-BBF22FC53317}"/>
              </a:ext>
            </a:extLst>
          </p:cNvPr>
          <p:cNvGrpSpPr/>
          <p:nvPr/>
        </p:nvGrpSpPr>
        <p:grpSpPr>
          <a:xfrm>
            <a:off x="5752745" y="4137594"/>
            <a:ext cx="5342456" cy="370442"/>
            <a:chOff x="5064597" y="3468808"/>
            <a:chExt cx="5342456" cy="370442"/>
          </a:xfrm>
        </p:grpSpPr>
        <p:sp>
          <p:nvSpPr>
            <p:cNvPr id="37" name="Rectangle 51">
              <a:extLst>
                <a:ext uri="{FF2B5EF4-FFF2-40B4-BE49-F238E27FC236}">
                  <a16:creationId xmlns:a16="http://schemas.microsoft.com/office/drawing/2014/main" id="{F2A44BEE-DFF7-0EFC-E121-3C4DCC6223CE}"/>
                </a:ext>
              </a:extLst>
            </p:cNvPr>
            <p:cNvSpPr/>
            <p:nvPr/>
          </p:nvSpPr>
          <p:spPr>
            <a:xfrm>
              <a:off x="5778548" y="3561625"/>
              <a:ext cx="1682862" cy="185056"/>
            </a:xfrm>
            <a:prstGeom prst="rect">
              <a:avLst/>
            </a:prstGeom>
            <a:noFill/>
            <a:ln>
              <a:solidFill>
                <a:srgbClr val="F7D91C"/>
              </a:solidFill>
            </a:ln>
            <a:effectLst>
              <a:glow rad="635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64</a:t>
              </a:r>
            </a:p>
          </p:txBody>
        </p:sp>
        <p:sp>
          <p:nvSpPr>
            <p:cNvPr id="38" name="TextBox 52">
              <a:extLst>
                <a:ext uri="{FF2B5EF4-FFF2-40B4-BE49-F238E27FC236}">
                  <a16:creationId xmlns:a16="http://schemas.microsoft.com/office/drawing/2014/main" id="{167ED454-0808-6FFB-64B2-1BC873EE293A}"/>
                </a:ext>
              </a:extLst>
            </p:cNvPr>
            <p:cNvSpPr txBox="1"/>
            <p:nvPr/>
          </p:nvSpPr>
          <p:spPr>
            <a:xfrm>
              <a:off x="5064597" y="3468808"/>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6</a:t>
              </a:r>
            </a:p>
          </p:txBody>
        </p:sp>
        <p:sp>
          <p:nvSpPr>
            <p:cNvPr id="39" name="TextBox 53">
              <a:extLst>
                <a:ext uri="{FF2B5EF4-FFF2-40B4-BE49-F238E27FC236}">
                  <a16:creationId xmlns:a16="http://schemas.microsoft.com/office/drawing/2014/main" id="{132BF9D6-44C8-853E-CFC1-B3CAA23A42E1}"/>
                </a:ext>
              </a:extLst>
            </p:cNvPr>
            <p:cNvSpPr txBox="1"/>
            <p:nvPr/>
          </p:nvSpPr>
          <p:spPr>
            <a:xfrm>
              <a:off x="8619392" y="3469918"/>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grpSp>
        <p:nvGrpSpPr>
          <p:cNvPr id="40" name="Group 56">
            <a:extLst>
              <a:ext uri="{FF2B5EF4-FFF2-40B4-BE49-F238E27FC236}">
                <a16:creationId xmlns:a16="http://schemas.microsoft.com/office/drawing/2014/main" id="{89B003C7-C039-EE4E-50DA-AB6AC4056C74}"/>
              </a:ext>
            </a:extLst>
          </p:cNvPr>
          <p:cNvGrpSpPr/>
          <p:nvPr/>
        </p:nvGrpSpPr>
        <p:grpSpPr>
          <a:xfrm>
            <a:off x="5752745" y="4483929"/>
            <a:ext cx="5342456" cy="370442"/>
            <a:chOff x="5064597" y="3815143"/>
            <a:chExt cx="5342456" cy="370442"/>
          </a:xfrm>
        </p:grpSpPr>
        <p:sp>
          <p:nvSpPr>
            <p:cNvPr id="41" name="Rectangle 57">
              <a:extLst>
                <a:ext uri="{FF2B5EF4-FFF2-40B4-BE49-F238E27FC236}">
                  <a16:creationId xmlns:a16="http://schemas.microsoft.com/office/drawing/2014/main" id="{DF048B2B-782A-BFC9-F540-4253880F0604}"/>
                </a:ext>
              </a:extLst>
            </p:cNvPr>
            <p:cNvSpPr/>
            <p:nvPr/>
          </p:nvSpPr>
          <p:spPr>
            <a:xfrm>
              <a:off x="5778547" y="3907282"/>
              <a:ext cx="1921784" cy="185055"/>
            </a:xfrm>
            <a:prstGeom prst="rect">
              <a:avLst/>
            </a:prstGeom>
            <a:noFill/>
            <a:ln>
              <a:solidFill>
                <a:srgbClr val="158534"/>
              </a:solidFill>
            </a:ln>
            <a:effectLst>
              <a:glow rad="63500">
                <a:srgbClr val="1585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128</a:t>
              </a:r>
            </a:p>
          </p:txBody>
        </p:sp>
        <p:sp>
          <p:nvSpPr>
            <p:cNvPr id="42" name="TextBox 58">
              <a:extLst>
                <a:ext uri="{FF2B5EF4-FFF2-40B4-BE49-F238E27FC236}">
                  <a16:creationId xmlns:a16="http://schemas.microsoft.com/office/drawing/2014/main" id="{32BD4B14-F604-915E-9DBD-BB34126306C6}"/>
                </a:ext>
              </a:extLst>
            </p:cNvPr>
            <p:cNvSpPr txBox="1"/>
            <p:nvPr/>
          </p:nvSpPr>
          <p:spPr>
            <a:xfrm>
              <a:off x="5064597" y="3815143"/>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7</a:t>
              </a:r>
            </a:p>
          </p:txBody>
        </p:sp>
        <p:sp>
          <p:nvSpPr>
            <p:cNvPr id="43" name="TextBox 59">
              <a:extLst>
                <a:ext uri="{FF2B5EF4-FFF2-40B4-BE49-F238E27FC236}">
                  <a16:creationId xmlns:a16="http://schemas.microsoft.com/office/drawing/2014/main" id="{A80FE3D7-46EC-291A-6F7E-D51BB04308E4}"/>
                </a:ext>
              </a:extLst>
            </p:cNvPr>
            <p:cNvSpPr txBox="1"/>
            <p:nvPr/>
          </p:nvSpPr>
          <p:spPr>
            <a:xfrm>
              <a:off x="8619392" y="3816253"/>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grpSp>
        <p:nvGrpSpPr>
          <p:cNvPr id="44" name="Group 60">
            <a:extLst>
              <a:ext uri="{FF2B5EF4-FFF2-40B4-BE49-F238E27FC236}">
                <a16:creationId xmlns:a16="http://schemas.microsoft.com/office/drawing/2014/main" id="{CDD6E3E6-5F5F-FED7-5911-1EC9B246A40D}"/>
              </a:ext>
            </a:extLst>
          </p:cNvPr>
          <p:cNvGrpSpPr/>
          <p:nvPr/>
        </p:nvGrpSpPr>
        <p:grpSpPr>
          <a:xfrm>
            <a:off x="5752745" y="4807777"/>
            <a:ext cx="5342456" cy="370442"/>
            <a:chOff x="5064597" y="4138991"/>
            <a:chExt cx="5342456" cy="370442"/>
          </a:xfrm>
        </p:grpSpPr>
        <p:sp>
          <p:nvSpPr>
            <p:cNvPr id="45" name="Rectangle 61">
              <a:extLst>
                <a:ext uri="{FF2B5EF4-FFF2-40B4-BE49-F238E27FC236}">
                  <a16:creationId xmlns:a16="http://schemas.microsoft.com/office/drawing/2014/main" id="{9DF04DC4-89A4-1830-B261-CD9028E64FA5}"/>
                </a:ext>
              </a:extLst>
            </p:cNvPr>
            <p:cNvSpPr/>
            <p:nvPr/>
          </p:nvSpPr>
          <p:spPr>
            <a:xfrm>
              <a:off x="5781228" y="4235854"/>
              <a:ext cx="2155506" cy="192927"/>
            </a:xfrm>
            <a:prstGeom prst="rect">
              <a:avLst/>
            </a:prstGeom>
            <a:noFill/>
            <a:ln>
              <a:solidFill>
                <a:srgbClr val="28A5EF"/>
              </a:solidFill>
            </a:ln>
            <a:effectLst>
              <a:glow rad="63500">
                <a:srgbClr val="282C7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256</a:t>
              </a:r>
            </a:p>
          </p:txBody>
        </p:sp>
        <p:sp>
          <p:nvSpPr>
            <p:cNvPr id="46" name="TextBox 14335">
              <a:extLst>
                <a:ext uri="{FF2B5EF4-FFF2-40B4-BE49-F238E27FC236}">
                  <a16:creationId xmlns:a16="http://schemas.microsoft.com/office/drawing/2014/main" id="{CADD05C8-0C83-D2B4-B6D5-5434F4D46FBE}"/>
                </a:ext>
              </a:extLst>
            </p:cNvPr>
            <p:cNvSpPr txBox="1"/>
            <p:nvPr/>
          </p:nvSpPr>
          <p:spPr>
            <a:xfrm>
              <a:off x="5064597" y="4138991"/>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8</a:t>
              </a:r>
            </a:p>
          </p:txBody>
        </p:sp>
        <p:sp>
          <p:nvSpPr>
            <p:cNvPr id="47" name="TextBox 14336">
              <a:extLst>
                <a:ext uri="{FF2B5EF4-FFF2-40B4-BE49-F238E27FC236}">
                  <a16:creationId xmlns:a16="http://schemas.microsoft.com/office/drawing/2014/main" id="{8FA584E9-6F1E-48CB-4113-28D60264F601}"/>
                </a:ext>
              </a:extLst>
            </p:cNvPr>
            <p:cNvSpPr txBox="1"/>
            <p:nvPr/>
          </p:nvSpPr>
          <p:spPr>
            <a:xfrm>
              <a:off x="8619392" y="4140101"/>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sp>
        <p:nvSpPr>
          <p:cNvPr id="24" name="TekstSylinder 15">
            <a:extLst>
              <a:ext uri="{FF2B5EF4-FFF2-40B4-BE49-F238E27FC236}">
                <a16:creationId xmlns:a16="http://schemas.microsoft.com/office/drawing/2014/main" id="{FA10511A-2D06-EF87-D148-DAF786695597}"/>
              </a:ext>
            </a:extLst>
          </p:cNvPr>
          <p:cNvSpPr txBox="1">
            <a:spLocks noChangeArrowheads="1"/>
          </p:cNvSpPr>
          <p:nvPr/>
        </p:nvSpPr>
        <p:spPr bwMode="auto">
          <a:xfrm>
            <a:off x="732264" y="554441"/>
            <a:ext cx="10220477"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EQUAL AND FAIR EARNING POTENTIAL</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THE MOST REWARDING BONUS PLAN FOR ALL</a:t>
            </a:r>
          </a:p>
        </p:txBody>
      </p:sp>
    </p:spTree>
    <p:extLst>
      <p:ext uri="{BB962C8B-B14F-4D97-AF65-F5344CB8AC3E}">
        <p14:creationId xmlns:p14="http://schemas.microsoft.com/office/powerpoint/2010/main" val="413436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fltVal val="0"/>
                                          </p:val>
                                        </p:tav>
                                        <p:tav tm="100000">
                                          <p:val>
                                            <p:strVal val="#ppt_h"/>
                                          </p:val>
                                        </p:tav>
                                      </p:tavLst>
                                    </p:anim>
                                    <p:animEffect transition="in" filter="fade">
                                      <p:cBhvr>
                                        <p:cTn id="57" dur="500"/>
                                        <p:tgtEl>
                                          <p:spTgt spid="40"/>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a:ln>
                  <a:noFill/>
                </a:ln>
                <a:solidFill>
                  <a:prstClr val="white">
                    <a:lumMod val="65000"/>
                    <a:alpha val="30000"/>
                  </a:prstClr>
                </a:solidFill>
                <a:effectLst/>
                <a:uLnTx/>
                <a:uFillTx/>
                <a:latin typeface="Calibri Light" panose="020F0302020204030204" pitchFamily="34" charset="0"/>
                <a:ea typeface="+mn-ea"/>
                <a:cs typeface="+mn-cs"/>
              </a:rPr>
              <a:t>A Global FT Group Product</a:t>
            </a:r>
          </a:p>
        </p:txBody>
      </p:sp>
      <p:sp>
        <p:nvSpPr>
          <p:cNvPr id="11" name="TekstSylinder 15">
            <a:extLst>
              <a:ext uri="{FF2B5EF4-FFF2-40B4-BE49-F238E27FC236}">
                <a16:creationId xmlns:a16="http://schemas.microsoft.com/office/drawing/2014/main" id="{25F3B418-0A2F-5758-9768-F08CD04A0314}"/>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8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EQUAL &amp; FAIR EARNING POTENTIAL</a:t>
            </a:r>
            <a:endParaRPr kumimoji="0" lang="en-US" altLang="en-US" sz="115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white"/>
                </a:solidFill>
                <a:effectLst/>
                <a:uLnTx/>
                <a:uFillTx/>
                <a:latin typeface="Roboto Light" pitchFamily="2" charset="0"/>
                <a:ea typeface="Roboto Light" pitchFamily="2" charset="0"/>
                <a:cs typeface="+mn-cs"/>
              </a:rPr>
              <a:t>LEADER REWARD: ROYAL PENGUIN</a:t>
            </a:r>
          </a:p>
        </p:txBody>
      </p:sp>
      <p:grpSp>
        <p:nvGrpSpPr>
          <p:cNvPr id="2" name="Group 1">
            <a:extLst>
              <a:ext uri="{FF2B5EF4-FFF2-40B4-BE49-F238E27FC236}">
                <a16:creationId xmlns:a16="http://schemas.microsoft.com/office/drawing/2014/main" id="{09F3922B-69A0-0E31-EB50-68710BE3CE93}"/>
              </a:ext>
            </a:extLst>
          </p:cNvPr>
          <p:cNvGrpSpPr/>
          <p:nvPr/>
        </p:nvGrpSpPr>
        <p:grpSpPr>
          <a:xfrm>
            <a:off x="8352928" y="2975194"/>
            <a:ext cx="3081524" cy="1876909"/>
            <a:chOff x="6126717" y="2717759"/>
            <a:chExt cx="5812810" cy="3540494"/>
          </a:xfrm>
        </p:grpSpPr>
        <p:pic>
          <p:nvPicPr>
            <p:cNvPr id="9" name="Picture 20">
              <a:extLst>
                <a:ext uri="{FF2B5EF4-FFF2-40B4-BE49-F238E27FC236}">
                  <a16:creationId xmlns:a16="http://schemas.microsoft.com/office/drawing/2014/main" id="{92144E65-191D-554C-290B-129A1AC5E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020" y="2717759"/>
              <a:ext cx="1081155" cy="9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0980">
              <a:extLst>
                <a:ext uri="{FF2B5EF4-FFF2-40B4-BE49-F238E27FC236}">
                  <a16:creationId xmlns:a16="http://schemas.microsoft.com/office/drawing/2014/main" id="{B1B23953-BAFA-635B-CC60-E84F9BD66F76}"/>
                </a:ext>
              </a:extLst>
            </p:cNvPr>
            <p:cNvGrpSpPr/>
            <p:nvPr/>
          </p:nvGrpSpPr>
          <p:grpSpPr>
            <a:xfrm>
              <a:off x="8508278" y="3825557"/>
              <a:ext cx="1174063" cy="485680"/>
              <a:chOff x="4982187" y="3153766"/>
              <a:chExt cx="1458160" cy="603204"/>
            </a:xfrm>
          </p:grpSpPr>
          <p:pic>
            <p:nvPicPr>
              <p:cNvPr id="14" name="Picture 20">
                <a:extLst>
                  <a:ext uri="{FF2B5EF4-FFF2-40B4-BE49-F238E27FC236}">
                    <a16:creationId xmlns:a16="http://schemas.microsoft.com/office/drawing/2014/main" id="{B16CBD35-1DA4-A766-7ADA-86C4688ADA22}"/>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51651" y="3153766"/>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74E292B0-A282-3799-8346-DB0E2E6AF2FD}"/>
                  </a:ext>
                </a:extLst>
              </p:cNvPr>
              <p:cNvPicPr>
                <a:picLocks noChangeAspect="1" noChangeArrowheads="1"/>
              </p:cNvPicPr>
              <p:nvPr/>
            </p:nvPicPr>
            <p:blipFill>
              <a:blip r:embed="rId5">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82187" y="3153766"/>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2">
              <a:extLst>
                <a:ext uri="{FF2B5EF4-FFF2-40B4-BE49-F238E27FC236}">
                  <a16:creationId xmlns:a16="http://schemas.microsoft.com/office/drawing/2014/main" id="{8D615ECC-920D-B00C-62A4-E2E849E99230}"/>
                </a:ext>
              </a:extLst>
            </p:cNvPr>
            <p:cNvGrpSpPr/>
            <p:nvPr/>
          </p:nvGrpSpPr>
          <p:grpSpPr>
            <a:xfrm>
              <a:off x="7907841" y="4413924"/>
              <a:ext cx="2413158" cy="485680"/>
              <a:chOff x="3827991" y="3892132"/>
              <a:chExt cx="2997088" cy="603204"/>
            </a:xfrm>
          </p:grpSpPr>
          <p:pic>
            <p:nvPicPr>
              <p:cNvPr id="17" name="Picture 20">
                <a:extLst>
                  <a:ext uri="{FF2B5EF4-FFF2-40B4-BE49-F238E27FC236}">
                    <a16:creationId xmlns:a16="http://schemas.microsoft.com/office/drawing/2014/main" id="{B54B6A09-2525-834E-C365-68AB9A94653C}"/>
                  </a:ext>
                </a:extLst>
              </p:cNvPr>
              <p:cNvPicPr>
                <a:picLocks noChangeAspect="1" noChangeArrowheads="1"/>
              </p:cNvPicPr>
              <p:nvPr/>
            </p:nvPicPr>
            <p:blipFill>
              <a:blip r:embed="rId5">
                <a:graysc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a:extLst>
                  <a:ext uri="{FF2B5EF4-FFF2-40B4-BE49-F238E27FC236}">
                    <a16:creationId xmlns:a16="http://schemas.microsoft.com/office/drawing/2014/main" id="{BBA8ACA1-C4CF-EB4C-8EDD-AFF9266BB782}"/>
                  </a:ext>
                </a:extLst>
              </p:cNvPr>
              <p:cNvPicPr>
                <a:picLocks noChangeAspect="1" noChangeArrowheads="1"/>
              </p:cNvPicPr>
              <p:nvPr/>
            </p:nvPicPr>
            <p:blipFill>
              <a:blip r:embed="rId5">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a:extLst>
                  <a:ext uri="{FF2B5EF4-FFF2-40B4-BE49-F238E27FC236}">
                    <a16:creationId xmlns:a16="http://schemas.microsoft.com/office/drawing/2014/main" id="{F95939C9-DAA1-C087-9065-6026FEFF186F}"/>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B792A5A2-C555-A18E-F7E1-94ABCADA198E}"/>
                  </a:ext>
                </a:extLst>
              </p:cNvPr>
              <p:cNvPicPr>
                <a:picLocks noChangeAspect="1" noChangeArrowheads="1"/>
              </p:cNvPicPr>
              <p:nvPr/>
            </p:nvPicPr>
            <p:blipFill>
              <a:blip r:embed="rId5">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a:extLst>
                <a:ext uri="{FF2B5EF4-FFF2-40B4-BE49-F238E27FC236}">
                  <a16:creationId xmlns:a16="http://schemas.microsoft.com/office/drawing/2014/main" id="{CDEF9711-1205-A7EE-FDF9-7ADAA9077217}"/>
                </a:ext>
              </a:extLst>
            </p:cNvPr>
            <p:cNvGrpSpPr/>
            <p:nvPr/>
          </p:nvGrpSpPr>
          <p:grpSpPr>
            <a:xfrm>
              <a:off x="6885298" y="5234644"/>
              <a:ext cx="4239285" cy="425563"/>
              <a:chOff x="1519599" y="4621218"/>
              <a:chExt cx="6074944" cy="609837"/>
            </a:xfrm>
          </p:grpSpPr>
          <p:pic>
            <p:nvPicPr>
              <p:cNvPr id="22" name="Picture 20">
                <a:extLst>
                  <a:ext uri="{FF2B5EF4-FFF2-40B4-BE49-F238E27FC236}">
                    <a16:creationId xmlns:a16="http://schemas.microsoft.com/office/drawing/2014/main" id="{E6C6F38F-6B11-35CC-754D-F97CC73750C3}"/>
                  </a:ext>
                </a:extLst>
              </p:cNvPr>
              <p:cNvPicPr>
                <a:picLocks noChangeAspect="1" noChangeArrowheads="1"/>
              </p:cNvPicPr>
              <p:nvPr/>
            </p:nvPicPr>
            <p:blipFill>
              <a:blip r:embed="rId5">
                <a:graysc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05847"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a:extLst>
                  <a:ext uri="{FF2B5EF4-FFF2-40B4-BE49-F238E27FC236}">
                    <a16:creationId xmlns:a16="http://schemas.microsoft.com/office/drawing/2014/main" id="{80A15301-B312-A881-68C9-3A2511F02A51}"/>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a:extLst>
                  <a:ext uri="{FF2B5EF4-FFF2-40B4-BE49-F238E27FC236}">
                    <a16:creationId xmlns:a16="http://schemas.microsoft.com/office/drawing/2014/main" id="{D9BC4C4B-929A-061B-9648-DA760674AC93}"/>
                  </a:ext>
                </a:extLst>
              </p:cNvPr>
              <p:cNvPicPr>
                <a:picLocks noChangeAspect="1" noChangeArrowheads="1"/>
              </p:cNvPicPr>
              <p:nvPr/>
            </p:nvPicPr>
            <p:blipFill>
              <a:blip r:embed="rId5">
                <a:graysc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a:extLst>
                  <a:ext uri="{FF2B5EF4-FFF2-40B4-BE49-F238E27FC236}">
                    <a16:creationId xmlns:a16="http://schemas.microsoft.com/office/drawing/2014/main" id="{4E753D27-9026-4608-5614-ABA7C3F93C47}"/>
                  </a:ext>
                </a:extLst>
              </p:cNvPr>
              <p:cNvPicPr>
                <a:picLocks noChangeAspect="1" noChangeArrowheads="1"/>
              </p:cNvPicPr>
              <p:nvPr/>
            </p:nvPicPr>
            <p:blipFill>
              <a:blip r:embed="rId5">
                <a:grayscl/>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a:extLst>
                  <a:ext uri="{FF2B5EF4-FFF2-40B4-BE49-F238E27FC236}">
                    <a16:creationId xmlns:a16="http://schemas.microsoft.com/office/drawing/2014/main" id="{A32F3C62-D437-363A-F4F1-EE6989C2D8D3}"/>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a:extLst>
                  <a:ext uri="{FF2B5EF4-FFF2-40B4-BE49-F238E27FC236}">
                    <a16:creationId xmlns:a16="http://schemas.microsoft.com/office/drawing/2014/main" id="{BB43995E-C6B2-5AD4-36D0-FC67C94147AD}"/>
                  </a:ext>
                </a:extLst>
              </p:cNvPr>
              <p:cNvPicPr>
                <a:picLocks noChangeAspect="1" noChangeArrowheads="1"/>
              </p:cNvPicPr>
              <p:nvPr/>
            </p:nvPicPr>
            <p:blipFill>
              <a:blip r:embed="rId5">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58527"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a:extLst>
                  <a:ext uri="{FF2B5EF4-FFF2-40B4-BE49-F238E27FC236}">
                    <a16:creationId xmlns:a16="http://schemas.microsoft.com/office/drawing/2014/main" id="{E678616A-13A3-622C-7C54-97A803519D97}"/>
                  </a:ext>
                </a:extLst>
              </p:cNvPr>
              <p:cNvPicPr>
                <a:picLocks noChangeAspect="1" noChangeArrowheads="1"/>
              </p:cNvPicPr>
              <p:nvPr/>
            </p:nvPicPr>
            <p:blipFill>
              <a:blip r:embed="rId5">
                <a:grayscl/>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9063"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a:extLst>
                  <a:ext uri="{FF2B5EF4-FFF2-40B4-BE49-F238E27FC236}">
                    <a16:creationId xmlns:a16="http://schemas.microsoft.com/office/drawing/2014/main" id="{872E9DD6-F650-1932-5CB0-C29869CAE5A7}"/>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9599"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40976">
              <a:extLst>
                <a:ext uri="{FF2B5EF4-FFF2-40B4-BE49-F238E27FC236}">
                  <a16:creationId xmlns:a16="http://schemas.microsoft.com/office/drawing/2014/main" id="{B5BE25BC-FE99-08E5-1270-74CBC2926288}"/>
                </a:ext>
              </a:extLst>
            </p:cNvPr>
            <p:cNvGrpSpPr/>
            <p:nvPr/>
          </p:nvGrpSpPr>
          <p:grpSpPr>
            <a:xfrm>
              <a:off x="6126717" y="5965266"/>
              <a:ext cx="5812810" cy="292987"/>
              <a:chOff x="-3097185" y="5373959"/>
              <a:chExt cx="12230656" cy="616470"/>
            </a:xfrm>
          </p:grpSpPr>
          <p:pic>
            <p:nvPicPr>
              <p:cNvPr id="31" name="Picture 20">
                <a:extLst>
                  <a:ext uri="{FF2B5EF4-FFF2-40B4-BE49-F238E27FC236}">
                    <a16:creationId xmlns:a16="http://schemas.microsoft.com/office/drawing/2014/main" id="{D7378704-89C9-0F93-0BD0-60125BA728E3}"/>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4775"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a:extLst>
                  <a:ext uri="{FF2B5EF4-FFF2-40B4-BE49-F238E27FC236}">
                    <a16:creationId xmlns:a16="http://schemas.microsoft.com/office/drawing/2014/main" id="{5CBE9C3E-4AAA-0523-97F2-8812F04AD13E}"/>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75311"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a:extLst>
                  <a:ext uri="{FF2B5EF4-FFF2-40B4-BE49-F238E27FC236}">
                    <a16:creationId xmlns:a16="http://schemas.microsoft.com/office/drawing/2014/main" id="{0A7D2F2B-B8BD-976E-76BE-6F1FDD4EAA19}"/>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05847"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0983">
                <a:extLst>
                  <a:ext uri="{FF2B5EF4-FFF2-40B4-BE49-F238E27FC236}">
                    <a16:creationId xmlns:a16="http://schemas.microsoft.com/office/drawing/2014/main" id="{C85C9D27-AD58-2E24-FCF9-A8B62A5F3954}"/>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a:extLst>
                  <a:ext uri="{FF2B5EF4-FFF2-40B4-BE49-F238E27FC236}">
                    <a16:creationId xmlns:a16="http://schemas.microsoft.com/office/drawing/2014/main" id="{30F427E0-0EDC-2692-3EBC-3EB0733A788E}"/>
                  </a:ext>
                </a:extLst>
              </p:cNvPr>
              <p:cNvPicPr>
                <a:picLocks noChangeAspect="1" noChangeArrowheads="1"/>
              </p:cNvPicPr>
              <p:nvPr/>
            </p:nvPicPr>
            <p:blipFill>
              <a:blip r:embed="rId5">
                <a:grayscl/>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0">
                <a:extLst>
                  <a:ext uri="{FF2B5EF4-FFF2-40B4-BE49-F238E27FC236}">
                    <a16:creationId xmlns:a16="http://schemas.microsoft.com/office/drawing/2014/main" id="{A10ACB9C-718D-46CF-02E1-9F3D4E012B17}"/>
                  </a:ext>
                </a:extLst>
              </p:cNvPr>
              <p:cNvPicPr>
                <a:picLocks noChangeAspect="1" noChangeArrowheads="1"/>
              </p:cNvPicPr>
              <p:nvPr/>
            </p:nvPicPr>
            <p:blipFill>
              <a:blip r:embed="rId5">
                <a:grayscl/>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0">
                <a:extLst>
                  <a:ext uri="{FF2B5EF4-FFF2-40B4-BE49-F238E27FC236}">
                    <a16:creationId xmlns:a16="http://schemas.microsoft.com/office/drawing/2014/main" id="{588BE4D2-A4C2-1256-A6CC-DD143A0CFAA5}"/>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989">
                <a:extLst>
                  <a:ext uri="{FF2B5EF4-FFF2-40B4-BE49-F238E27FC236}">
                    <a16:creationId xmlns:a16="http://schemas.microsoft.com/office/drawing/2014/main" id="{22F3C430-7BFE-6B08-3EC4-0C2EED24BC7F}"/>
                  </a:ext>
                </a:extLst>
              </p:cNvPr>
              <p:cNvPicPr>
                <a:picLocks noChangeAspect="1" noChangeArrowheads="1"/>
              </p:cNvPicPr>
              <p:nvPr/>
            </p:nvPicPr>
            <p:blipFill>
              <a:blip r:embed="rId5">
                <a:grayscl/>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58527"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0">
                <a:extLst>
                  <a:ext uri="{FF2B5EF4-FFF2-40B4-BE49-F238E27FC236}">
                    <a16:creationId xmlns:a16="http://schemas.microsoft.com/office/drawing/2014/main" id="{C29F9AA9-4362-7704-1F4E-F3D4826D50C9}"/>
                  </a:ext>
                </a:extLst>
              </p:cNvPr>
              <p:cNvPicPr>
                <a:picLocks noChangeAspect="1" noChangeArrowheads="1"/>
              </p:cNvPicPr>
              <p:nvPr/>
            </p:nvPicPr>
            <p:blipFill>
              <a:blip r:embed="rId5">
                <a:grayscl/>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9063"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0">
                <a:extLst>
                  <a:ext uri="{FF2B5EF4-FFF2-40B4-BE49-F238E27FC236}">
                    <a16:creationId xmlns:a16="http://schemas.microsoft.com/office/drawing/2014/main" id="{B33794F2-B8D0-1DDA-5711-84EE1D95AF4C}"/>
                  </a:ext>
                </a:extLst>
              </p:cNvPr>
              <p:cNvPicPr>
                <a:picLocks noChangeAspect="1" noChangeArrowheads="1"/>
              </p:cNvPicPr>
              <p:nvPr/>
            </p:nvPicPr>
            <p:blipFill>
              <a:blip r:embed="rId5">
                <a:grayscl/>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959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0">
                <a:extLst>
                  <a:ext uri="{FF2B5EF4-FFF2-40B4-BE49-F238E27FC236}">
                    <a16:creationId xmlns:a16="http://schemas.microsoft.com/office/drawing/2014/main" id="{94D607E4-9B2C-8EC0-E4DC-E79AAB1962D1}"/>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0135"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003">
                <a:extLst>
                  <a:ext uri="{FF2B5EF4-FFF2-40B4-BE49-F238E27FC236}">
                    <a16:creationId xmlns:a16="http://schemas.microsoft.com/office/drawing/2014/main" id="{FA4C7093-7F84-9A6E-7274-14E6D48584EC}"/>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2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a:extLst>
                  <a:ext uri="{FF2B5EF4-FFF2-40B4-BE49-F238E27FC236}">
                    <a16:creationId xmlns:a16="http://schemas.microsoft.com/office/drawing/2014/main" id="{BBE66344-EA0F-8FB7-D42C-1BBC5F8B5D8E}"/>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8793"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a:extLst>
                  <a:ext uri="{FF2B5EF4-FFF2-40B4-BE49-F238E27FC236}">
                    <a16:creationId xmlns:a16="http://schemas.microsoft.com/office/drawing/2014/main" id="{A6D295C2-56E5-0E50-9858-B40AD9A0ED29}"/>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58257"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0">
                <a:extLst>
                  <a:ext uri="{FF2B5EF4-FFF2-40B4-BE49-F238E27FC236}">
                    <a16:creationId xmlns:a16="http://schemas.microsoft.com/office/drawing/2014/main" id="{138E0276-AC1B-F9AE-055C-03F6BF1173CB}"/>
                  </a:ext>
                </a:extLst>
              </p:cNvPr>
              <p:cNvPicPr>
                <a:picLocks noChangeAspect="1" noChangeArrowheads="1"/>
              </p:cNvPicPr>
              <p:nvPr/>
            </p:nvPicPr>
            <p:blipFill>
              <a:blip r:embed="rId5">
                <a:grayscl/>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27721"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1012">
                <a:extLst>
                  <a:ext uri="{FF2B5EF4-FFF2-40B4-BE49-F238E27FC236}">
                    <a16:creationId xmlns:a16="http://schemas.microsoft.com/office/drawing/2014/main" id="{999DBEFF-2098-3528-4E3E-76166A6B33E2}"/>
                  </a:ext>
                </a:extLst>
              </p:cNvPr>
              <p:cNvPicPr>
                <a:picLocks noChangeAspect="1" noChangeArrowheads="1"/>
              </p:cNvPicPr>
              <p:nvPr/>
            </p:nvPicPr>
            <p:blipFill>
              <a:blip r:embed="rId5">
                <a:grayscl/>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97185"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TextBox 10">
            <a:extLst>
              <a:ext uri="{FF2B5EF4-FFF2-40B4-BE49-F238E27FC236}">
                <a16:creationId xmlns:a16="http://schemas.microsoft.com/office/drawing/2014/main" id="{A6CCAAC4-FEC6-EB63-9DC1-7C4F6790CBCB}"/>
              </a:ext>
            </a:extLst>
          </p:cNvPr>
          <p:cNvSpPr txBox="1"/>
          <p:nvPr/>
        </p:nvSpPr>
        <p:spPr>
          <a:xfrm>
            <a:off x="4192023" y="2263065"/>
            <a:ext cx="5363736" cy="38779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00B050"/>
              </a:buClr>
              <a:buSzTx/>
              <a:buFontTx/>
              <a:buNone/>
              <a:tabLst/>
              <a:defRPr/>
            </a:pPr>
            <a:r>
              <a:rPr kumimoji="0" lang="en-GB" sz="2400" b="0" i="0" u="none" strike="noStrike" kern="1200" cap="none" spc="0" normalizeH="0" baseline="0" noProof="0" dirty="0">
                <a:ln>
                  <a:noFill/>
                </a:ln>
                <a:solidFill>
                  <a:srgbClr val="FFFFFF"/>
                </a:solidFill>
                <a:effectLst/>
                <a:uLnTx/>
                <a:uFillTx/>
                <a:latin typeface="Roboto Medium" pitchFamily="2" charset="0"/>
                <a:ea typeface="Roboto Medium" pitchFamily="2" charset="0"/>
                <a:cs typeface="Roboto Thin" panose="02000000000000000000" pitchFamily="2" charset="0"/>
              </a:rPr>
              <a:t>QUALIFICATION</a:t>
            </a:r>
            <a:br>
              <a:rPr kumimoji="0" lang="en-GB" sz="2400" b="0" i="0" u="none" strike="noStrike" kern="1200" cap="none" spc="0" normalizeH="0" baseline="0" noProof="0" dirty="0">
                <a:ln>
                  <a:noFill/>
                </a:ln>
                <a:solidFill>
                  <a:srgbClr val="FFFFFF"/>
                </a:solidFill>
                <a:effectLst/>
                <a:uLnTx/>
                <a:uFillTx/>
                <a:latin typeface="Roboto Medium" pitchFamily="2" charset="0"/>
                <a:ea typeface="Roboto Medium" pitchFamily="2" charset="0"/>
                <a:cs typeface="Roboto Thin" panose="02000000000000000000" pitchFamily="2" charset="0"/>
              </a:rPr>
            </a:br>
            <a:r>
              <a:rPr kumimoji="0" lang="en-GB" sz="2400" b="0" i="0" u="none" strike="noStrike" kern="1200" cap="none" spc="0" normalizeH="0" baseline="0" noProof="0" dirty="0">
                <a:ln>
                  <a:noFill/>
                </a:ln>
                <a:solidFill>
                  <a:srgbClr val="FFFFFF"/>
                </a:solidFill>
                <a:effectLst/>
                <a:uLnTx/>
                <a:uFillTx/>
                <a:latin typeface="Roboto Medium" pitchFamily="2" charset="0"/>
                <a:ea typeface="Roboto Medium" pitchFamily="2" charset="0"/>
                <a:cs typeface="Roboto Thin" panose="02000000000000000000" pitchFamily="2" charset="0"/>
              </a:rPr>
              <a:t>REQUIREMENTS</a:t>
            </a:r>
          </a:p>
          <a:p>
            <a:pPr marL="0" marR="0" lvl="0" indent="0" algn="l" defTabSz="914400" rtl="0" eaLnBrk="0" fontAlgn="base" latinLnBrk="0" hangingPunct="0">
              <a:lnSpc>
                <a:spcPct val="100000"/>
              </a:lnSpc>
              <a:spcBef>
                <a:spcPct val="0"/>
              </a:spcBef>
              <a:spcAft>
                <a:spcPct val="0"/>
              </a:spcAft>
              <a:buClr>
                <a:srgbClr val="00B050"/>
              </a:buClr>
              <a:buSzTx/>
              <a:buFontTx/>
              <a:buNone/>
              <a:tabLst/>
              <a:defRPr/>
            </a:pPr>
            <a:endParaRPr kumimoji="0" lang="en-GB" sz="1800" b="1"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Active member</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Minimum 30 in the Matrix</a:t>
            </a:r>
            <a:b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(Full 4 Levels)</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Minimum $10</a:t>
            </a:r>
            <a:r>
              <a:rPr kumimoji="0" lang="en-GB" sz="1800" b="0" i="0" u="none" strike="noStrike" kern="1200" cap="none" spc="0" normalizeH="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 </a:t>
            </a: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000 in turnover*</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0" marR="0" lvl="0" indent="0" algn="l" defTabSz="914400" rtl="0" eaLnBrk="0" fontAlgn="base" latinLnBrk="0" hangingPunct="0">
              <a:lnSpc>
                <a:spcPct val="100000"/>
              </a:lnSpc>
              <a:spcBef>
                <a:spcPct val="0"/>
              </a:spcBef>
              <a:spcAft>
                <a:spcPct val="0"/>
              </a:spcAft>
              <a:buClr>
                <a:srgbClr val="00B050"/>
              </a:buClr>
              <a:buSzTx/>
              <a:buFontTx/>
              <a:buNone/>
              <a:tabLst/>
              <a:defRPr/>
            </a:pPr>
            <a:r>
              <a:rPr kumimoji="0" lang="en-GB" sz="10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*Monthly</a:t>
            </a:r>
          </a:p>
          <a:p>
            <a:pPr marL="0" marR="0" lvl="0" indent="0" algn="l" defTabSz="914400" rtl="0" eaLnBrk="0" fontAlgn="base" latinLnBrk="0" hangingPunct="0">
              <a:lnSpc>
                <a:spcPct val="100000"/>
              </a:lnSpc>
              <a:spcBef>
                <a:spcPct val="0"/>
              </a:spcBef>
              <a:spcAft>
                <a:spcPct val="0"/>
              </a:spcAft>
              <a:buClr>
                <a:srgbClr val="00B050"/>
              </a:buClr>
              <a:buSzTx/>
              <a:buFontTx/>
              <a:buNone/>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p:txBody>
      </p:sp>
      <p:grpSp>
        <p:nvGrpSpPr>
          <p:cNvPr id="47" name="Group 46">
            <a:extLst>
              <a:ext uri="{FF2B5EF4-FFF2-40B4-BE49-F238E27FC236}">
                <a16:creationId xmlns:a16="http://schemas.microsoft.com/office/drawing/2014/main" id="{6AC731D5-674B-3A3E-C4B7-0260B368F253}"/>
              </a:ext>
            </a:extLst>
          </p:cNvPr>
          <p:cNvGrpSpPr/>
          <p:nvPr/>
        </p:nvGrpSpPr>
        <p:grpSpPr>
          <a:xfrm>
            <a:off x="848969" y="2350331"/>
            <a:ext cx="2860902" cy="3468432"/>
            <a:chOff x="848969" y="2350331"/>
            <a:chExt cx="2860902" cy="3468432"/>
          </a:xfrm>
        </p:grpSpPr>
        <p:grpSp>
          <p:nvGrpSpPr>
            <p:cNvPr id="13" name="Group 12">
              <a:extLst>
                <a:ext uri="{FF2B5EF4-FFF2-40B4-BE49-F238E27FC236}">
                  <a16:creationId xmlns:a16="http://schemas.microsoft.com/office/drawing/2014/main" id="{8DC3F55F-CC80-FBE3-D4E5-C1A2A4A3B199}"/>
                </a:ext>
              </a:extLst>
            </p:cNvPr>
            <p:cNvGrpSpPr/>
            <p:nvPr/>
          </p:nvGrpSpPr>
          <p:grpSpPr>
            <a:xfrm>
              <a:off x="848969" y="2350331"/>
              <a:ext cx="2860902" cy="3468432"/>
              <a:chOff x="848969" y="2350331"/>
              <a:chExt cx="2860902" cy="3468432"/>
            </a:xfrm>
          </p:grpSpPr>
          <p:sp>
            <p:nvSpPr>
              <p:cNvPr id="5" name="Rectangle 4">
                <a:extLst>
                  <a:ext uri="{FF2B5EF4-FFF2-40B4-BE49-F238E27FC236}">
                    <a16:creationId xmlns:a16="http://schemas.microsoft.com/office/drawing/2014/main" id="{7CF2B9B8-0E70-60C7-87D7-7C2A55B5443C}"/>
                  </a:ext>
                </a:extLst>
              </p:cNvPr>
              <p:cNvSpPr/>
              <p:nvPr/>
            </p:nvSpPr>
            <p:spPr>
              <a:xfrm>
                <a:off x="848969" y="2350331"/>
                <a:ext cx="2860902" cy="3468432"/>
              </a:xfrm>
              <a:prstGeom prst="rect">
                <a:avLst/>
              </a:prstGeom>
              <a:solidFill>
                <a:schemeClr val="bg1">
                  <a:alpha val="7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Sylinder 15">
                <a:extLst>
                  <a:ext uri="{FF2B5EF4-FFF2-40B4-BE49-F238E27FC236}">
                    <a16:creationId xmlns:a16="http://schemas.microsoft.com/office/drawing/2014/main" id="{1022DA49-1151-9654-C9F2-E06ABCF63749}"/>
                  </a:ext>
                </a:extLst>
              </p:cNvPr>
              <p:cNvSpPr txBox="1">
                <a:spLocks noChangeArrowheads="1"/>
              </p:cNvSpPr>
              <p:nvPr/>
            </p:nvSpPr>
            <p:spPr bwMode="auto">
              <a:xfrm>
                <a:off x="848969" y="2744098"/>
                <a:ext cx="28609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5400" b="1" i="0" u="none" strike="noStrike" kern="1200" cap="none" spc="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Agency FB" panose="020B0503020202020204" pitchFamily="34" charset="77"/>
                    <a:ea typeface="Roboto" pitchFamily="2" charset="0"/>
                    <a:cs typeface="+mn-cs"/>
                  </a:rPr>
                  <a:t>6%</a:t>
                </a:r>
                <a:r>
                  <a:rPr kumimoji="0" lang="en-GB" altLang="en-US" sz="5400" b="1" i="0" u="none" strike="noStrike" kern="1200" cap="none" spc="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itchFamily="2" charset="0"/>
                    <a:ea typeface="Roboto" pitchFamily="2" charset="0"/>
                    <a:cs typeface="+mn-cs"/>
                  </a:rPr>
                  <a:t> </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itchFamily="2" charset="0"/>
                    <a:ea typeface="Roboto" pitchFamily="2" charset="0"/>
                    <a:cs typeface="+mn-cs"/>
                  </a:rPr>
                  <a:t>OF TOTAL TURNOVER</a:t>
                </a:r>
              </a:p>
            </p:txBody>
          </p:sp>
        </p:grpSp>
        <p:pic>
          <p:nvPicPr>
            <p:cNvPr id="12" name="Picture 11" descr="Cartoon penguin wearing a crown and a red sash&#10;&#10;Description automatically generated">
              <a:extLst>
                <a:ext uri="{FF2B5EF4-FFF2-40B4-BE49-F238E27FC236}">
                  <a16:creationId xmlns:a16="http://schemas.microsoft.com/office/drawing/2014/main" id="{CF8959D0-747A-DBCC-EB16-3FA18646B54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551" y="3908164"/>
              <a:ext cx="1109547" cy="1673645"/>
            </a:xfrm>
            <a:prstGeom prst="rect">
              <a:avLst/>
            </a:prstGeom>
          </p:spPr>
        </p:pic>
      </p:grpSp>
    </p:spTree>
    <p:extLst>
      <p:ext uri="{BB962C8B-B14F-4D97-AF65-F5344CB8AC3E}">
        <p14:creationId xmlns:p14="http://schemas.microsoft.com/office/powerpoint/2010/main" val="96589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Effect transition="in" filter="fade">
                                      <p:cBhvr>
                                        <p:cTn id="9" dur="1000"/>
                                        <p:tgtEl>
                                          <p:spTgt spid="4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37">
            <a:extLst>
              <a:ext uri="{FF2B5EF4-FFF2-40B4-BE49-F238E27FC236}">
                <a16:creationId xmlns:a16="http://schemas.microsoft.com/office/drawing/2014/main" id="{6A2F69E6-0ED4-4EF9-5069-8FB501009E79}"/>
              </a:ext>
            </a:extLst>
          </p:cNvPr>
          <p:cNvSpPr txBox="1">
            <a:spLocks noChangeArrowheads="1"/>
          </p:cNvSpPr>
          <p:nvPr/>
        </p:nvSpPr>
        <p:spPr bwMode="auto">
          <a:xfrm>
            <a:off x="0" y="6421438"/>
            <a:ext cx="12192000" cy="2762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24579" name="Picture 7">
            <a:extLst>
              <a:ext uri="{FF2B5EF4-FFF2-40B4-BE49-F238E27FC236}">
                <a16:creationId xmlns:a16="http://schemas.microsoft.com/office/drawing/2014/main" id="{42A0DF25-E916-26AB-687B-D05FF8C9B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6561D6FF-E4D5-2B8D-A904-1B7B7354BE91}"/>
              </a:ext>
            </a:extLst>
          </p:cNvPr>
          <p:cNvGrpSpPr>
            <a:grpSpLocks/>
          </p:cNvGrpSpPr>
          <p:nvPr/>
        </p:nvGrpSpPr>
        <p:grpSpPr bwMode="auto">
          <a:xfrm>
            <a:off x="6550962" y="1756041"/>
            <a:ext cx="2616200" cy="760104"/>
            <a:chOff x="5654908" y="2111141"/>
            <a:chExt cx="2616853" cy="760717"/>
          </a:xfrm>
        </p:grpSpPr>
        <p:sp>
          <p:nvSpPr>
            <p:cNvPr id="24596" name="TextBox 33">
              <a:extLst>
                <a:ext uri="{FF2B5EF4-FFF2-40B4-BE49-F238E27FC236}">
                  <a16:creationId xmlns:a16="http://schemas.microsoft.com/office/drawing/2014/main" id="{F7300BA8-BF2F-E08E-0A96-BD0D9117D5C8}"/>
                </a:ext>
              </a:extLst>
            </p:cNvPr>
            <p:cNvSpPr txBox="1">
              <a:spLocks noChangeArrowheads="1"/>
            </p:cNvSpPr>
            <p:nvPr/>
          </p:nvSpPr>
          <p:spPr bwMode="auto">
            <a:xfrm>
              <a:off x="5654908" y="2111141"/>
              <a:ext cx="898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YOU</a:t>
              </a:r>
              <a:endParaRPr kumimoji="0" lang="en-US" altLang="en-US" sz="6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0" name="Rectangle 58">
              <a:extLst>
                <a:ext uri="{FF2B5EF4-FFF2-40B4-BE49-F238E27FC236}">
                  <a16:creationId xmlns:a16="http://schemas.microsoft.com/office/drawing/2014/main" id="{3798F253-B765-9DCA-E1B0-1D017CEB4D16}"/>
                </a:ext>
              </a:extLst>
            </p:cNvPr>
            <p:cNvSpPr/>
            <p:nvPr/>
          </p:nvSpPr>
          <p:spPr>
            <a:xfrm>
              <a:off x="5654908" y="2557089"/>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14" name="Picture 20">
            <a:extLst>
              <a:ext uri="{FF2B5EF4-FFF2-40B4-BE49-F238E27FC236}">
                <a16:creationId xmlns:a16="http://schemas.microsoft.com/office/drawing/2014/main" id="{1E6664FA-2FF4-1018-1FED-090F97034D0E}"/>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098772" y="2837310"/>
            <a:ext cx="630506" cy="5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BAEE1440-5E8B-3878-B045-63D703723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768" y="1897243"/>
            <a:ext cx="815140" cy="5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a:extLst>
              <a:ext uri="{FF2B5EF4-FFF2-40B4-BE49-F238E27FC236}">
                <a16:creationId xmlns:a16="http://schemas.microsoft.com/office/drawing/2014/main" id="{E45BB658-3CB6-BB3B-0F60-0118C509F026}"/>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288562" y="2837310"/>
            <a:ext cx="635995" cy="5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urved Connector 17">
            <a:extLst>
              <a:ext uri="{FF2B5EF4-FFF2-40B4-BE49-F238E27FC236}">
                <a16:creationId xmlns:a16="http://schemas.microsoft.com/office/drawing/2014/main" id="{968B9F54-FB9F-2412-BB5D-86C5611CEB11}"/>
              </a:ext>
            </a:extLst>
          </p:cNvPr>
          <p:cNvCxnSpPr>
            <a:cxnSpLocks/>
            <a:stCxn id="11" idx="2"/>
            <a:endCxn id="16" idx="0"/>
          </p:cNvCxnSpPr>
          <p:nvPr/>
        </p:nvCxnSpPr>
        <p:spPr>
          <a:xfrm rot="16200000" flipH="1">
            <a:off x="7122022" y="1352772"/>
            <a:ext cx="374854" cy="2594222"/>
          </a:xfrm>
          <a:prstGeom prst="curvedConnector3">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653A9923-668B-E3E2-9A29-3B3392AA2F7C}"/>
              </a:ext>
            </a:extLst>
          </p:cNvPr>
          <p:cNvCxnSpPr>
            <a:cxnSpLocks/>
            <a:stCxn id="11" idx="2"/>
            <a:endCxn id="14" idx="0"/>
          </p:cNvCxnSpPr>
          <p:nvPr/>
        </p:nvCxnSpPr>
        <p:spPr>
          <a:xfrm rot="5400000">
            <a:off x="4525755" y="1350727"/>
            <a:ext cx="374854" cy="2598313"/>
          </a:xfrm>
          <a:prstGeom prst="curvedConnector3">
            <a:avLst>
              <a:gd name="adj1" fmla="val 50000"/>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37CE68-FD19-8B4A-C577-A0194985B40B}"/>
              </a:ext>
            </a:extLst>
          </p:cNvPr>
          <p:cNvGrpSpPr>
            <a:grpSpLocks/>
          </p:cNvGrpSpPr>
          <p:nvPr/>
        </p:nvGrpSpPr>
        <p:grpSpPr bwMode="auto">
          <a:xfrm>
            <a:off x="8953666" y="2804870"/>
            <a:ext cx="2617786" cy="604011"/>
            <a:chOff x="5654907" y="2077449"/>
            <a:chExt cx="2616853" cy="603281"/>
          </a:xfrm>
        </p:grpSpPr>
        <p:sp>
          <p:nvSpPr>
            <p:cNvPr id="24592" name="TextBox 33">
              <a:extLst>
                <a:ext uri="{FF2B5EF4-FFF2-40B4-BE49-F238E27FC236}">
                  <a16:creationId xmlns:a16="http://schemas.microsoft.com/office/drawing/2014/main" id="{EBDC7C6C-B7CE-1E8D-4BD8-725D58C0E1AC}"/>
                </a:ext>
              </a:extLst>
            </p:cNvPr>
            <p:cNvSpPr txBox="1">
              <a:spLocks noChangeArrowheads="1"/>
            </p:cNvSpPr>
            <p:nvPr/>
          </p:nvSpPr>
          <p:spPr bwMode="auto">
            <a:xfrm>
              <a:off x="5654907" y="2077449"/>
              <a:ext cx="2616853" cy="39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a:t>
              </a:r>
              <a:endParaRPr kumimoji="0" lang="en-US" altLang="en-US" sz="4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 name="Rectangle 58">
              <a:extLst>
                <a:ext uri="{FF2B5EF4-FFF2-40B4-BE49-F238E27FC236}">
                  <a16:creationId xmlns:a16="http://schemas.microsoft.com/office/drawing/2014/main" id="{4569DEE1-857A-2861-6E3E-1225D1AB4FF7}"/>
                </a:ext>
              </a:extLst>
            </p:cNvPr>
            <p:cNvSpPr/>
            <p:nvPr/>
          </p:nvSpPr>
          <p:spPr>
            <a:xfrm>
              <a:off x="5654907" y="236596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2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sp>
        <p:nvSpPr>
          <p:cNvPr id="3" name="TekstSylinder 15">
            <a:extLst>
              <a:ext uri="{FF2B5EF4-FFF2-40B4-BE49-F238E27FC236}">
                <a16:creationId xmlns:a16="http://schemas.microsoft.com/office/drawing/2014/main" id="{0FD637B9-BAF8-47EE-34FA-451A88573CC1}"/>
              </a:ext>
            </a:extLst>
          </p:cNvPr>
          <p:cNvSpPr txBox="1">
            <a:spLocks noChangeArrowheads="1"/>
          </p:cNvSpPr>
          <p:nvPr/>
        </p:nvSpPr>
        <p:spPr bwMode="auto">
          <a:xfrm>
            <a:off x="732264" y="550422"/>
            <a:ext cx="11007452" cy="108952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GNG FOUNDATION ROYAL PENGUIN RANK </a:t>
            </a:r>
            <a:br>
              <a:rPr kumimoji="0" lang="en-US" altLang="en-US" sz="48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a:ln>
                  <a:noFill/>
                </a:ln>
                <a:solidFill>
                  <a:prstClr val="white"/>
                </a:solidFill>
                <a:effectLst/>
                <a:uLnTx/>
                <a:uFillTx/>
                <a:latin typeface="Roboto Light" pitchFamily="2" charset="0"/>
                <a:ea typeface="Roboto Light" pitchFamily="2" charset="0"/>
                <a:cs typeface="+mn-cs"/>
              </a:rPr>
              <a:t>IT’S ALL ABOUT THE POWER OF 2 BUILD AND MAINTAIN TO 4 LEVELS</a:t>
            </a:r>
          </a:p>
        </p:txBody>
      </p:sp>
      <p:pic>
        <p:nvPicPr>
          <p:cNvPr id="5" name="Picture 20">
            <a:extLst>
              <a:ext uri="{FF2B5EF4-FFF2-40B4-BE49-F238E27FC236}">
                <a16:creationId xmlns:a16="http://schemas.microsoft.com/office/drawing/2014/main" id="{8EBD723D-893D-B89E-7586-34C2EB8C2498}"/>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367164" y="3728993"/>
            <a:ext cx="481657" cy="4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urved Connector 6">
            <a:extLst>
              <a:ext uri="{FF2B5EF4-FFF2-40B4-BE49-F238E27FC236}">
                <a16:creationId xmlns:a16="http://schemas.microsoft.com/office/drawing/2014/main" id="{524B7FD2-33FB-8BA9-E5D8-CD661DAD7BAA}"/>
              </a:ext>
            </a:extLst>
          </p:cNvPr>
          <p:cNvCxnSpPr>
            <a:cxnSpLocks/>
            <a:stCxn id="16" idx="2"/>
            <a:endCxn id="5" idx="0"/>
          </p:cNvCxnSpPr>
          <p:nvPr/>
        </p:nvCxnSpPr>
        <p:spPr>
          <a:xfrm rot="5400000">
            <a:off x="7947217" y="3069650"/>
            <a:ext cx="320120" cy="998567"/>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3" name="Picture 20">
            <a:extLst>
              <a:ext uri="{FF2B5EF4-FFF2-40B4-BE49-F238E27FC236}">
                <a16:creationId xmlns:a16="http://schemas.microsoft.com/office/drawing/2014/main" id="{18491B07-B9A1-6082-ABA1-CBF46311D90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023987" y="4596579"/>
            <a:ext cx="456664" cy="4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urved Connector 25">
            <a:extLst>
              <a:ext uri="{FF2B5EF4-FFF2-40B4-BE49-F238E27FC236}">
                <a16:creationId xmlns:a16="http://schemas.microsoft.com/office/drawing/2014/main" id="{FCB95F5B-6AC8-8D4B-8D50-65EFA192315D}"/>
              </a:ext>
            </a:extLst>
          </p:cNvPr>
          <p:cNvCxnSpPr>
            <a:cxnSpLocks/>
            <a:stCxn id="23" idx="0"/>
            <a:endCxn id="5" idx="2"/>
          </p:cNvCxnSpPr>
          <p:nvPr/>
        </p:nvCxnSpPr>
        <p:spPr>
          <a:xfrm rot="16200000" flipV="1">
            <a:off x="7712794" y="4057054"/>
            <a:ext cx="434725" cy="64432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30" name="Picture 20">
            <a:extLst>
              <a:ext uri="{FF2B5EF4-FFF2-40B4-BE49-F238E27FC236}">
                <a16:creationId xmlns:a16="http://schemas.microsoft.com/office/drawing/2014/main" id="{D58D8B0E-1AB0-2C22-1086-2B7609126C3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743335" y="4585736"/>
            <a:ext cx="453195" cy="40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urved Connector 30">
            <a:extLst>
              <a:ext uri="{FF2B5EF4-FFF2-40B4-BE49-F238E27FC236}">
                <a16:creationId xmlns:a16="http://schemas.microsoft.com/office/drawing/2014/main" id="{8718D781-6092-6E0F-971B-966BB75259C2}"/>
              </a:ext>
            </a:extLst>
          </p:cNvPr>
          <p:cNvCxnSpPr>
            <a:cxnSpLocks/>
            <a:stCxn id="5" idx="2"/>
            <a:endCxn id="30" idx="0"/>
          </p:cNvCxnSpPr>
          <p:nvPr/>
        </p:nvCxnSpPr>
        <p:spPr>
          <a:xfrm rot="5400000">
            <a:off x="7077022" y="4054765"/>
            <a:ext cx="423882" cy="638060"/>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A4EBFE84-6F84-81F9-BE6E-A600110B5721}"/>
              </a:ext>
            </a:extLst>
          </p:cNvPr>
          <p:cNvGrpSpPr>
            <a:grpSpLocks/>
          </p:cNvGrpSpPr>
          <p:nvPr/>
        </p:nvGrpSpPr>
        <p:grpSpPr bwMode="auto">
          <a:xfrm>
            <a:off x="10384586" y="3709646"/>
            <a:ext cx="1831848" cy="526733"/>
            <a:chOff x="5654907" y="2077449"/>
            <a:chExt cx="2616853" cy="526099"/>
          </a:xfrm>
        </p:grpSpPr>
        <p:sp>
          <p:nvSpPr>
            <p:cNvPr id="45" name="TextBox 33">
              <a:extLst>
                <a:ext uri="{FF2B5EF4-FFF2-40B4-BE49-F238E27FC236}">
                  <a16:creationId xmlns:a16="http://schemas.microsoft.com/office/drawing/2014/main" id="{3822289C-6CC8-6DEA-501B-BC6D3CA21802}"/>
                </a:ext>
              </a:extLst>
            </p:cNvPr>
            <p:cNvSpPr txBox="1">
              <a:spLocks noChangeArrowheads="1"/>
            </p:cNvSpPr>
            <p:nvPr/>
          </p:nvSpPr>
          <p:spPr bwMode="auto">
            <a:xfrm>
              <a:off x="5654907" y="2077449"/>
              <a:ext cx="2616853" cy="33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6</a:t>
              </a:r>
              <a:endParaRPr kumimoji="0" lang="en-US" altLang="en-US" sz="2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46" name="Rectangle 58">
              <a:extLst>
                <a:ext uri="{FF2B5EF4-FFF2-40B4-BE49-F238E27FC236}">
                  <a16:creationId xmlns:a16="http://schemas.microsoft.com/office/drawing/2014/main" id="{390711F2-2E82-4900-33C0-FFF341C3ECAB}"/>
                </a:ext>
              </a:extLst>
            </p:cNvPr>
            <p:cNvSpPr/>
            <p:nvPr/>
          </p:nvSpPr>
          <p:spPr>
            <a:xfrm>
              <a:off x="5654907" y="2288779"/>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05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52" name="Picture 20">
            <a:extLst>
              <a:ext uri="{FF2B5EF4-FFF2-40B4-BE49-F238E27FC236}">
                <a16:creationId xmlns:a16="http://schemas.microsoft.com/office/drawing/2014/main" id="{51360508-8179-64F6-550C-F0B5CDD9F8A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902929" y="3744052"/>
            <a:ext cx="481657" cy="4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0">
            <a:extLst>
              <a:ext uri="{FF2B5EF4-FFF2-40B4-BE49-F238E27FC236}">
                <a16:creationId xmlns:a16="http://schemas.microsoft.com/office/drawing/2014/main" id="{5ED96841-2A6E-F172-0907-9389DD00D4E2}"/>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559752" y="4611638"/>
            <a:ext cx="456664" cy="4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Curved Connector 54">
            <a:extLst>
              <a:ext uri="{FF2B5EF4-FFF2-40B4-BE49-F238E27FC236}">
                <a16:creationId xmlns:a16="http://schemas.microsoft.com/office/drawing/2014/main" id="{D8D3A8A1-4EF3-14C4-7DD6-81691F1C765E}"/>
              </a:ext>
            </a:extLst>
          </p:cNvPr>
          <p:cNvCxnSpPr>
            <a:cxnSpLocks/>
            <a:stCxn id="54" idx="0"/>
            <a:endCxn id="52" idx="2"/>
          </p:cNvCxnSpPr>
          <p:nvPr/>
        </p:nvCxnSpPr>
        <p:spPr>
          <a:xfrm rot="16200000" flipV="1">
            <a:off x="10248559" y="4072113"/>
            <a:ext cx="434725" cy="64432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6" name="Picture 20">
            <a:extLst>
              <a:ext uri="{FF2B5EF4-FFF2-40B4-BE49-F238E27FC236}">
                <a16:creationId xmlns:a16="http://schemas.microsoft.com/office/drawing/2014/main" id="{DA997033-CE88-F6CA-9782-E9F0D5EE4406}"/>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279100" y="4600795"/>
            <a:ext cx="453195" cy="40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Curved Connector 56">
            <a:extLst>
              <a:ext uri="{FF2B5EF4-FFF2-40B4-BE49-F238E27FC236}">
                <a16:creationId xmlns:a16="http://schemas.microsoft.com/office/drawing/2014/main" id="{FA435090-D004-FA2F-FC2D-FF6C4588CE6C}"/>
              </a:ext>
            </a:extLst>
          </p:cNvPr>
          <p:cNvCxnSpPr>
            <a:cxnSpLocks/>
            <a:stCxn id="52" idx="2"/>
            <a:endCxn id="56" idx="0"/>
          </p:cNvCxnSpPr>
          <p:nvPr/>
        </p:nvCxnSpPr>
        <p:spPr>
          <a:xfrm rot="5400000">
            <a:off x="9612787" y="4069824"/>
            <a:ext cx="423882" cy="638060"/>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A2DA3DAA-393C-165C-F434-0C836921F477}"/>
              </a:ext>
            </a:extLst>
          </p:cNvPr>
          <p:cNvCxnSpPr>
            <a:cxnSpLocks/>
            <a:stCxn id="52" idx="0"/>
            <a:endCxn id="16" idx="2"/>
          </p:cNvCxnSpPr>
          <p:nvPr/>
        </p:nvCxnSpPr>
        <p:spPr>
          <a:xfrm rot="16200000" flipV="1">
            <a:off x="9207570" y="2807864"/>
            <a:ext cx="335179" cy="1537198"/>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AE4EF37D-082F-9D2F-D055-4C988BEC9190}"/>
              </a:ext>
            </a:extLst>
          </p:cNvPr>
          <p:cNvGrpSpPr>
            <a:grpSpLocks/>
          </p:cNvGrpSpPr>
          <p:nvPr/>
        </p:nvGrpSpPr>
        <p:grpSpPr bwMode="auto">
          <a:xfrm>
            <a:off x="7838240" y="3709646"/>
            <a:ext cx="1558371" cy="526733"/>
            <a:chOff x="5654907" y="2077449"/>
            <a:chExt cx="2616853" cy="526099"/>
          </a:xfrm>
        </p:grpSpPr>
        <p:sp>
          <p:nvSpPr>
            <p:cNvPr id="62" name="TextBox 33">
              <a:extLst>
                <a:ext uri="{FF2B5EF4-FFF2-40B4-BE49-F238E27FC236}">
                  <a16:creationId xmlns:a16="http://schemas.microsoft.com/office/drawing/2014/main" id="{73E63D88-F421-7E54-F076-A9601EE67281}"/>
                </a:ext>
              </a:extLst>
            </p:cNvPr>
            <p:cNvSpPr txBox="1">
              <a:spLocks noChangeArrowheads="1"/>
            </p:cNvSpPr>
            <p:nvPr/>
          </p:nvSpPr>
          <p:spPr bwMode="auto">
            <a:xfrm>
              <a:off x="5654907" y="2077449"/>
              <a:ext cx="2616853" cy="33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5</a:t>
              </a:r>
              <a:endParaRPr kumimoji="0" lang="en-US" altLang="en-US" sz="2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63" name="Rectangle 58">
              <a:extLst>
                <a:ext uri="{FF2B5EF4-FFF2-40B4-BE49-F238E27FC236}">
                  <a16:creationId xmlns:a16="http://schemas.microsoft.com/office/drawing/2014/main" id="{F43188B1-1633-0132-CC6F-A38314BBF7F8}"/>
                </a:ext>
              </a:extLst>
            </p:cNvPr>
            <p:cNvSpPr/>
            <p:nvPr/>
          </p:nvSpPr>
          <p:spPr>
            <a:xfrm>
              <a:off x="5654907" y="2288779"/>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05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576" name="Group 24575">
            <a:extLst>
              <a:ext uri="{FF2B5EF4-FFF2-40B4-BE49-F238E27FC236}">
                <a16:creationId xmlns:a16="http://schemas.microsoft.com/office/drawing/2014/main" id="{32BF4B2A-6FD9-6818-5D0E-CF02A37F822D}"/>
              </a:ext>
            </a:extLst>
          </p:cNvPr>
          <p:cNvGrpSpPr>
            <a:grpSpLocks/>
          </p:cNvGrpSpPr>
          <p:nvPr/>
        </p:nvGrpSpPr>
        <p:grpSpPr bwMode="auto">
          <a:xfrm>
            <a:off x="6023006" y="4597353"/>
            <a:ext cx="1466455" cy="431587"/>
            <a:chOff x="5654907" y="2077449"/>
            <a:chExt cx="2616853" cy="431071"/>
          </a:xfrm>
        </p:grpSpPr>
        <p:sp>
          <p:nvSpPr>
            <p:cNvPr id="24577" name="TextBox 33">
              <a:extLst>
                <a:ext uri="{FF2B5EF4-FFF2-40B4-BE49-F238E27FC236}">
                  <a16:creationId xmlns:a16="http://schemas.microsoft.com/office/drawing/2014/main" id="{81616059-A442-0010-BBB9-9DAE6C148B61}"/>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11</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578" name="Rectangle 58">
              <a:extLst>
                <a:ext uri="{FF2B5EF4-FFF2-40B4-BE49-F238E27FC236}">
                  <a16:creationId xmlns:a16="http://schemas.microsoft.com/office/drawing/2014/main" id="{92F2020B-8053-9FAF-0A36-32558C7CA3F7}"/>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580" name="Group 24579">
            <a:extLst>
              <a:ext uri="{FF2B5EF4-FFF2-40B4-BE49-F238E27FC236}">
                <a16:creationId xmlns:a16="http://schemas.microsoft.com/office/drawing/2014/main" id="{43DEF5F4-ACC1-7AAA-3F0A-0E645F0C39B9}"/>
              </a:ext>
            </a:extLst>
          </p:cNvPr>
          <p:cNvGrpSpPr>
            <a:grpSpLocks/>
          </p:cNvGrpSpPr>
          <p:nvPr/>
        </p:nvGrpSpPr>
        <p:grpSpPr bwMode="auto">
          <a:xfrm>
            <a:off x="7309449" y="4594458"/>
            <a:ext cx="1466455" cy="431587"/>
            <a:chOff x="5654907" y="2077449"/>
            <a:chExt cx="2616853" cy="431071"/>
          </a:xfrm>
        </p:grpSpPr>
        <p:sp>
          <p:nvSpPr>
            <p:cNvPr id="24581" name="TextBox 33">
              <a:extLst>
                <a:ext uri="{FF2B5EF4-FFF2-40B4-BE49-F238E27FC236}">
                  <a16:creationId xmlns:a16="http://schemas.microsoft.com/office/drawing/2014/main" id="{43726DF5-3059-7366-A55E-5AF6773280CC}"/>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12</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582" name="Rectangle 58">
              <a:extLst>
                <a:ext uri="{FF2B5EF4-FFF2-40B4-BE49-F238E27FC236}">
                  <a16:creationId xmlns:a16="http://schemas.microsoft.com/office/drawing/2014/main" id="{D3D4FEEC-C851-7EB1-28D6-C5770C17ED13}"/>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583" name="Group 24582">
            <a:extLst>
              <a:ext uri="{FF2B5EF4-FFF2-40B4-BE49-F238E27FC236}">
                <a16:creationId xmlns:a16="http://schemas.microsoft.com/office/drawing/2014/main" id="{FE46921A-E550-AE2A-8260-E191E2BA73B4}"/>
              </a:ext>
            </a:extLst>
          </p:cNvPr>
          <p:cNvGrpSpPr>
            <a:grpSpLocks/>
          </p:cNvGrpSpPr>
          <p:nvPr/>
        </p:nvGrpSpPr>
        <p:grpSpPr bwMode="auto">
          <a:xfrm>
            <a:off x="8981864" y="4601812"/>
            <a:ext cx="1466455" cy="431587"/>
            <a:chOff x="5654907" y="2077449"/>
            <a:chExt cx="2616853" cy="431071"/>
          </a:xfrm>
        </p:grpSpPr>
        <p:sp>
          <p:nvSpPr>
            <p:cNvPr id="24584" name="TextBox 33">
              <a:extLst>
                <a:ext uri="{FF2B5EF4-FFF2-40B4-BE49-F238E27FC236}">
                  <a16:creationId xmlns:a16="http://schemas.microsoft.com/office/drawing/2014/main" id="{55ACAAAA-7DF9-A055-92F9-7AAF7758F666}"/>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13</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585" name="Rectangle 58">
              <a:extLst>
                <a:ext uri="{FF2B5EF4-FFF2-40B4-BE49-F238E27FC236}">
                  <a16:creationId xmlns:a16="http://schemas.microsoft.com/office/drawing/2014/main" id="{9083C9D8-FF25-4718-A81E-CCBA155E870C}"/>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586" name="Group 24585">
            <a:extLst>
              <a:ext uri="{FF2B5EF4-FFF2-40B4-BE49-F238E27FC236}">
                <a16:creationId xmlns:a16="http://schemas.microsoft.com/office/drawing/2014/main" id="{38D32A4F-02EF-072B-C2BF-D7570A34998E}"/>
              </a:ext>
            </a:extLst>
          </p:cNvPr>
          <p:cNvGrpSpPr>
            <a:grpSpLocks/>
          </p:cNvGrpSpPr>
          <p:nvPr/>
        </p:nvGrpSpPr>
        <p:grpSpPr bwMode="auto">
          <a:xfrm>
            <a:off x="10299585" y="4588350"/>
            <a:ext cx="1466455" cy="431587"/>
            <a:chOff x="5654907" y="2077449"/>
            <a:chExt cx="2616853" cy="431071"/>
          </a:xfrm>
        </p:grpSpPr>
        <p:sp>
          <p:nvSpPr>
            <p:cNvPr id="24587" name="TextBox 33">
              <a:extLst>
                <a:ext uri="{FF2B5EF4-FFF2-40B4-BE49-F238E27FC236}">
                  <a16:creationId xmlns:a16="http://schemas.microsoft.com/office/drawing/2014/main" id="{E9DB5068-CAA3-F95A-79A9-DF71AE4EA5E0}"/>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14</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589" name="Rectangle 58">
              <a:extLst>
                <a:ext uri="{FF2B5EF4-FFF2-40B4-BE49-F238E27FC236}">
                  <a16:creationId xmlns:a16="http://schemas.microsoft.com/office/drawing/2014/main" id="{901D76B3-052A-90A0-2491-5315917AEA28}"/>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591" name="Group 24590">
            <a:extLst>
              <a:ext uri="{FF2B5EF4-FFF2-40B4-BE49-F238E27FC236}">
                <a16:creationId xmlns:a16="http://schemas.microsoft.com/office/drawing/2014/main" id="{523DFBC6-1DFB-88B2-631E-0CF24F0E2E74}"/>
              </a:ext>
            </a:extLst>
          </p:cNvPr>
          <p:cNvGrpSpPr>
            <a:grpSpLocks/>
          </p:cNvGrpSpPr>
          <p:nvPr/>
        </p:nvGrpSpPr>
        <p:grpSpPr bwMode="auto">
          <a:xfrm>
            <a:off x="3763876" y="2804870"/>
            <a:ext cx="2617786" cy="604011"/>
            <a:chOff x="5654907" y="2077449"/>
            <a:chExt cx="2616853" cy="603281"/>
          </a:xfrm>
        </p:grpSpPr>
        <p:sp>
          <p:nvSpPr>
            <p:cNvPr id="24593" name="TextBox 33">
              <a:extLst>
                <a:ext uri="{FF2B5EF4-FFF2-40B4-BE49-F238E27FC236}">
                  <a16:creationId xmlns:a16="http://schemas.microsoft.com/office/drawing/2014/main" id="{2E49B8E1-D782-4900-F72B-40841A5E07B4}"/>
                </a:ext>
              </a:extLst>
            </p:cNvPr>
            <p:cNvSpPr txBox="1">
              <a:spLocks noChangeArrowheads="1"/>
            </p:cNvSpPr>
            <p:nvPr/>
          </p:nvSpPr>
          <p:spPr bwMode="auto">
            <a:xfrm>
              <a:off x="5654907" y="2077449"/>
              <a:ext cx="2616853" cy="39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a:t>
              </a:r>
              <a:endParaRPr kumimoji="0" lang="en-US" altLang="en-US" sz="4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594" name="Rectangle 58">
              <a:extLst>
                <a:ext uri="{FF2B5EF4-FFF2-40B4-BE49-F238E27FC236}">
                  <a16:creationId xmlns:a16="http://schemas.microsoft.com/office/drawing/2014/main" id="{17320B0C-AB08-C436-856B-C24C7EAA6C03}"/>
                </a:ext>
              </a:extLst>
            </p:cNvPr>
            <p:cNvSpPr/>
            <p:nvPr/>
          </p:nvSpPr>
          <p:spPr>
            <a:xfrm>
              <a:off x="5654907" y="236596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2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24595" name="Picture 20">
            <a:extLst>
              <a:ext uri="{FF2B5EF4-FFF2-40B4-BE49-F238E27FC236}">
                <a16:creationId xmlns:a16="http://schemas.microsoft.com/office/drawing/2014/main" id="{99E785A7-23C0-5BC0-E761-6455FE140EC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612012" y="3728993"/>
            <a:ext cx="481657" cy="4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97" name="Curved Connector 24596">
            <a:extLst>
              <a:ext uri="{FF2B5EF4-FFF2-40B4-BE49-F238E27FC236}">
                <a16:creationId xmlns:a16="http://schemas.microsoft.com/office/drawing/2014/main" id="{03C6875C-0BA5-DF5A-39FD-46F685487D66}"/>
              </a:ext>
            </a:extLst>
          </p:cNvPr>
          <p:cNvCxnSpPr>
            <a:cxnSpLocks/>
            <a:stCxn id="14" idx="2"/>
            <a:endCxn id="24595" idx="0"/>
          </p:cNvCxnSpPr>
          <p:nvPr/>
        </p:nvCxnSpPr>
        <p:spPr>
          <a:xfrm rot="5400000">
            <a:off x="2473373" y="2788341"/>
            <a:ext cx="320120" cy="1561184"/>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598" name="Picture 20">
            <a:extLst>
              <a:ext uri="{FF2B5EF4-FFF2-40B4-BE49-F238E27FC236}">
                <a16:creationId xmlns:a16="http://schemas.microsoft.com/office/drawing/2014/main" id="{5A978823-756F-BFC7-9DE2-FA38E2C623D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268835" y="4596579"/>
            <a:ext cx="456664" cy="4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99" name="Curved Connector 24598">
            <a:extLst>
              <a:ext uri="{FF2B5EF4-FFF2-40B4-BE49-F238E27FC236}">
                <a16:creationId xmlns:a16="http://schemas.microsoft.com/office/drawing/2014/main" id="{131991FE-A633-FE18-1AAB-6CC3D570E551}"/>
              </a:ext>
            </a:extLst>
          </p:cNvPr>
          <p:cNvCxnSpPr>
            <a:cxnSpLocks/>
            <a:stCxn id="24598" idx="0"/>
            <a:endCxn id="24595" idx="2"/>
          </p:cNvCxnSpPr>
          <p:nvPr/>
        </p:nvCxnSpPr>
        <p:spPr>
          <a:xfrm rot="16200000" flipV="1">
            <a:off x="1957642" y="4057054"/>
            <a:ext cx="434725" cy="64432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00" name="Picture 20">
            <a:extLst>
              <a:ext uri="{FF2B5EF4-FFF2-40B4-BE49-F238E27FC236}">
                <a16:creationId xmlns:a16="http://schemas.microsoft.com/office/drawing/2014/main" id="{AA40C03B-BF18-D1EE-D31C-F4276E94CCE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88183" y="4585736"/>
            <a:ext cx="453195" cy="40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01" name="Curved Connector 24600">
            <a:extLst>
              <a:ext uri="{FF2B5EF4-FFF2-40B4-BE49-F238E27FC236}">
                <a16:creationId xmlns:a16="http://schemas.microsoft.com/office/drawing/2014/main" id="{9553450B-6650-B532-2573-F0EE99496BB3}"/>
              </a:ext>
            </a:extLst>
          </p:cNvPr>
          <p:cNvCxnSpPr>
            <a:cxnSpLocks/>
            <a:stCxn id="24595" idx="2"/>
            <a:endCxn id="24600" idx="0"/>
          </p:cNvCxnSpPr>
          <p:nvPr/>
        </p:nvCxnSpPr>
        <p:spPr>
          <a:xfrm rot="5400000">
            <a:off x="1321870" y="4054765"/>
            <a:ext cx="423882" cy="638060"/>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24602" name="Group 24601">
            <a:extLst>
              <a:ext uri="{FF2B5EF4-FFF2-40B4-BE49-F238E27FC236}">
                <a16:creationId xmlns:a16="http://schemas.microsoft.com/office/drawing/2014/main" id="{987891A7-EF93-AADD-E287-39F72272EA05}"/>
              </a:ext>
            </a:extLst>
          </p:cNvPr>
          <p:cNvGrpSpPr>
            <a:grpSpLocks/>
          </p:cNvGrpSpPr>
          <p:nvPr/>
        </p:nvGrpSpPr>
        <p:grpSpPr bwMode="auto">
          <a:xfrm>
            <a:off x="4656178" y="3709646"/>
            <a:ext cx="1831848" cy="526733"/>
            <a:chOff x="5654907" y="2077449"/>
            <a:chExt cx="2616853" cy="526099"/>
          </a:xfrm>
        </p:grpSpPr>
        <p:sp>
          <p:nvSpPr>
            <p:cNvPr id="24603" name="TextBox 33">
              <a:extLst>
                <a:ext uri="{FF2B5EF4-FFF2-40B4-BE49-F238E27FC236}">
                  <a16:creationId xmlns:a16="http://schemas.microsoft.com/office/drawing/2014/main" id="{B3FCC74E-DC2A-50A6-EBC6-3700D5C1A46D}"/>
                </a:ext>
              </a:extLst>
            </p:cNvPr>
            <p:cNvSpPr txBox="1">
              <a:spLocks noChangeArrowheads="1"/>
            </p:cNvSpPr>
            <p:nvPr/>
          </p:nvSpPr>
          <p:spPr bwMode="auto">
            <a:xfrm>
              <a:off x="5654907" y="2077449"/>
              <a:ext cx="2616853" cy="33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4</a:t>
              </a:r>
              <a:endParaRPr kumimoji="0" lang="en-US" altLang="en-US" sz="2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04" name="Rectangle 58">
              <a:extLst>
                <a:ext uri="{FF2B5EF4-FFF2-40B4-BE49-F238E27FC236}">
                  <a16:creationId xmlns:a16="http://schemas.microsoft.com/office/drawing/2014/main" id="{00BD98CD-EC25-4837-28DD-44A556495547}"/>
                </a:ext>
              </a:extLst>
            </p:cNvPr>
            <p:cNvSpPr/>
            <p:nvPr/>
          </p:nvSpPr>
          <p:spPr>
            <a:xfrm>
              <a:off x="5654907" y="2288779"/>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05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24605" name="Picture 20">
            <a:extLst>
              <a:ext uri="{FF2B5EF4-FFF2-40B4-BE49-F238E27FC236}">
                <a16:creationId xmlns:a16="http://schemas.microsoft.com/office/drawing/2014/main" id="{03BC5CFF-F933-27C2-E502-BB953CAEA4FE}"/>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174521" y="3744052"/>
            <a:ext cx="481657" cy="4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20">
            <a:extLst>
              <a:ext uri="{FF2B5EF4-FFF2-40B4-BE49-F238E27FC236}">
                <a16:creationId xmlns:a16="http://schemas.microsoft.com/office/drawing/2014/main" id="{03A78701-F74A-558F-F6DB-87624C2FD42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831344" y="4611638"/>
            <a:ext cx="456664" cy="4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07" name="Curved Connector 24606">
            <a:extLst>
              <a:ext uri="{FF2B5EF4-FFF2-40B4-BE49-F238E27FC236}">
                <a16:creationId xmlns:a16="http://schemas.microsoft.com/office/drawing/2014/main" id="{87CAFD1F-0C76-D6F2-23CB-87080787AB9D}"/>
              </a:ext>
            </a:extLst>
          </p:cNvPr>
          <p:cNvCxnSpPr>
            <a:cxnSpLocks/>
            <a:stCxn id="24606" idx="0"/>
            <a:endCxn id="24605" idx="2"/>
          </p:cNvCxnSpPr>
          <p:nvPr/>
        </p:nvCxnSpPr>
        <p:spPr>
          <a:xfrm rot="16200000" flipV="1">
            <a:off x="4520151" y="4072113"/>
            <a:ext cx="434725" cy="64432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08" name="Picture 20">
            <a:extLst>
              <a:ext uri="{FF2B5EF4-FFF2-40B4-BE49-F238E27FC236}">
                <a16:creationId xmlns:a16="http://schemas.microsoft.com/office/drawing/2014/main" id="{4F070140-6AF8-4A4E-D027-D545CC241AE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550692" y="4600795"/>
            <a:ext cx="453195" cy="40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09" name="Curved Connector 24608">
            <a:extLst>
              <a:ext uri="{FF2B5EF4-FFF2-40B4-BE49-F238E27FC236}">
                <a16:creationId xmlns:a16="http://schemas.microsoft.com/office/drawing/2014/main" id="{457BECC2-7555-2992-C462-C9ECE2921572}"/>
              </a:ext>
            </a:extLst>
          </p:cNvPr>
          <p:cNvCxnSpPr>
            <a:cxnSpLocks/>
            <a:stCxn id="24605" idx="2"/>
            <a:endCxn id="24608" idx="0"/>
          </p:cNvCxnSpPr>
          <p:nvPr/>
        </p:nvCxnSpPr>
        <p:spPr>
          <a:xfrm rot="5400000">
            <a:off x="3884379" y="4069824"/>
            <a:ext cx="423882" cy="638060"/>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4610" name="Curved Connector 24609">
            <a:extLst>
              <a:ext uri="{FF2B5EF4-FFF2-40B4-BE49-F238E27FC236}">
                <a16:creationId xmlns:a16="http://schemas.microsoft.com/office/drawing/2014/main" id="{48AEF31D-D9B5-071B-3726-BD67D5257836}"/>
              </a:ext>
            </a:extLst>
          </p:cNvPr>
          <p:cNvCxnSpPr>
            <a:cxnSpLocks/>
            <a:stCxn id="24605" idx="0"/>
            <a:endCxn id="14" idx="2"/>
          </p:cNvCxnSpPr>
          <p:nvPr/>
        </p:nvCxnSpPr>
        <p:spPr>
          <a:xfrm rot="16200000" flipV="1">
            <a:off x="3747099" y="3075800"/>
            <a:ext cx="335179" cy="1001325"/>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nvGrpSpPr>
          <p:cNvPr id="24611" name="Group 24610">
            <a:extLst>
              <a:ext uri="{FF2B5EF4-FFF2-40B4-BE49-F238E27FC236}">
                <a16:creationId xmlns:a16="http://schemas.microsoft.com/office/drawing/2014/main" id="{E9E3B401-9DF1-671F-7591-FF715777CFC4}"/>
              </a:ext>
            </a:extLst>
          </p:cNvPr>
          <p:cNvGrpSpPr>
            <a:grpSpLocks/>
          </p:cNvGrpSpPr>
          <p:nvPr/>
        </p:nvGrpSpPr>
        <p:grpSpPr bwMode="auto">
          <a:xfrm>
            <a:off x="2083088" y="3709646"/>
            <a:ext cx="1558371" cy="526733"/>
            <a:chOff x="5654907" y="2077449"/>
            <a:chExt cx="2616853" cy="526099"/>
          </a:xfrm>
        </p:grpSpPr>
        <p:sp>
          <p:nvSpPr>
            <p:cNvPr id="24612" name="TextBox 33">
              <a:extLst>
                <a:ext uri="{FF2B5EF4-FFF2-40B4-BE49-F238E27FC236}">
                  <a16:creationId xmlns:a16="http://schemas.microsoft.com/office/drawing/2014/main" id="{FB621903-460F-F9F6-446E-3C87BDDC0A1E}"/>
                </a:ext>
              </a:extLst>
            </p:cNvPr>
            <p:cNvSpPr txBox="1">
              <a:spLocks noChangeArrowheads="1"/>
            </p:cNvSpPr>
            <p:nvPr/>
          </p:nvSpPr>
          <p:spPr bwMode="auto">
            <a:xfrm>
              <a:off x="5654907" y="2077449"/>
              <a:ext cx="2616853" cy="33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3</a:t>
              </a:r>
              <a:endParaRPr kumimoji="0" lang="en-US" altLang="en-US" sz="2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13" name="Rectangle 58">
              <a:extLst>
                <a:ext uri="{FF2B5EF4-FFF2-40B4-BE49-F238E27FC236}">
                  <a16:creationId xmlns:a16="http://schemas.microsoft.com/office/drawing/2014/main" id="{E5357665-1426-8222-8662-34A71FB95B18}"/>
                </a:ext>
              </a:extLst>
            </p:cNvPr>
            <p:cNvSpPr/>
            <p:nvPr/>
          </p:nvSpPr>
          <p:spPr>
            <a:xfrm>
              <a:off x="5654907" y="2288779"/>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105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14" name="Group 24613">
            <a:extLst>
              <a:ext uri="{FF2B5EF4-FFF2-40B4-BE49-F238E27FC236}">
                <a16:creationId xmlns:a16="http://schemas.microsoft.com/office/drawing/2014/main" id="{F77653E6-C00B-ECD8-6AD6-E9663B56A9D5}"/>
              </a:ext>
            </a:extLst>
          </p:cNvPr>
          <p:cNvGrpSpPr>
            <a:grpSpLocks/>
          </p:cNvGrpSpPr>
          <p:nvPr/>
        </p:nvGrpSpPr>
        <p:grpSpPr bwMode="auto">
          <a:xfrm>
            <a:off x="317496" y="4580308"/>
            <a:ext cx="1466455" cy="431587"/>
            <a:chOff x="5654907" y="2077449"/>
            <a:chExt cx="2616853" cy="431071"/>
          </a:xfrm>
        </p:grpSpPr>
        <p:sp>
          <p:nvSpPr>
            <p:cNvPr id="24615" name="TextBox 33">
              <a:extLst>
                <a:ext uri="{FF2B5EF4-FFF2-40B4-BE49-F238E27FC236}">
                  <a16:creationId xmlns:a16="http://schemas.microsoft.com/office/drawing/2014/main" id="{A7DBB64B-2AE2-0D96-0BCA-BE242243295D}"/>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7</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16" name="Rectangle 58">
              <a:extLst>
                <a:ext uri="{FF2B5EF4-FFF2-40B4-BE49-F238E27FC236}">
                  <a16:creationId xmlns:a16="http://schemas.microsoft.com/office/drawing/2014/main" id="{AFC8EE9E-E084-EDDE-1D29-BC86B3B68522}"/>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17" name="Group 24616">
            <a:extLst>
              <a:ext uri="{FF2B5EF4-FFF2-40B4-BE49-F238E27FC236}">
                <a16:creationId xmlns:a16="http://schemas.microsoft.com/office/drawing/2014/main" id="{E2DC0233-B898-15A1-C74B-764614E91786}"/>
              </a:ext>
            </a:extLst>
          </p:cNvPr>
          <p:cNvGrpSpPr>
            <a:grpSpLocks/>
          </p:cNvGrpSpPr>
          <p:nvPr/>
        </p:nvGrpSpPr>
        <p:grpSpPr bwMode="auto">
          <a:xfrm>
            <a:off x="1632174" y="4579643"/>
            <a:ext cx="1466455" cy="431587"/>
            <a:chOff x="5654907" y="2077449"/>
            <a:chExt cx="2616853" cy="431071"/>
          </a:xfrm>
        </p:grpSpPr>
        <p:sp>
          <p:nvSpPr>
            <p:cNvPr id="24618" name="TextBox 33">
              <a:extLst>
                <a:ext uri="{FF2B5EF4-FFF2-40B4-BE49-F238E27FC236}">
                  <a16:creationId xmlns:a16="http://schemas.microsoft.com/office/drawing/2014/main" id="{5119C4F3-B663-BBBD-6DF8-B2D76B484E2F}"/>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8</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19" name="Rectangle 58">
              <a:extLst>
                <a:ext uri="{FF2B5EF4-FFF2-40B4-BE49-F238E27FC236}">
                  <a16:creationId xmlns:a16="http://schemas.microsoft.com/office/drawing/2014/main" id="{302AD82E-76C1-ADA8-3202-3E0F5E78EEE6}"/>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20" name="Group 24619">
            <a:extLst>
              <a:ext uri="{FF2B5EF4-FFF2-40B4-BE49-F238E27FC236}">
                <a16:creationId xmlns:a16="http://schemas.microsoft.com/office/drawing/2014/main" id="{5D836333-5849-B644-1C40-4CD649227AE5}"/>
              </a:ext>
            </a:extLst>
          </p:cNvPr>
          <p:cNvGrpSpPr>
            <a:grpSpLocks/>
          </p:cNvGrpSpPr>
          <p:nvPr/>
        </p:nvGrpSpPr>
        <p:grpSpPr bwMode="auto">
          <a:xfrm>
            <a:off x="3241569" y="4586946"/>
            <a:ext cx="1466455" cy="431587"/>
            <a:chOff x="5654907" y="2077449"/>
            <a:chExt cx="2616853" cy="431071"/>
          </a:xfrm>
        </p:grpSpPr>
        <p:sp>
          <p:nvSpPr>
            <p:cNvPr id="24621" name="TextBox 33">
              <a:extLst>
                <a:ext uri="{FF2B5EF4-FFF2-40B4-BE49-F238E27FC236}">
                  <a16:creationId xmlns:a16="http://schemas.microsoft.com/office/drawing/2014/main" id="{71DC4C28-A8CA-8D32-E318-46D8ECB86C53}"/>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9</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22" name="Rectangle 58">
              <a:extLst>
                <a:ext uri="{FF2B5EF4-FFF2-40B4-BE49-F238E27FC236}">
                  <a16:creationId xmlns:a16="http://schemas.microsoft.com/office/drawing/2014/main" id="{E96FD5AB-60D7-AEE7-8BD2-B3922F9E2D43}"/>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23" name="Group 24622">
            <a:extLst>
              <a:ext uri="{FF2B5EF4-FFF2-40B4-BE49-F238E27FC236}">
                <a16:creationId xmlns:a16="http://schemas.microsoft.com/office/drawing/2014/main" id="{F1D93A84-A61B-EFAA-5DE3-5D185A000A86}"/>
              </a:ext>
            </a:extLst>
          </p:cNvPr>
          <p:cNvGrpSpPr>
            <a:grpSpLocks/>
          </p:cNvGrpSpPr>
          <p:nvPr/>
        </p:nvGrpSpPr>
        <p:grpSpPr bwMode="auto">
          <a:xfrm>
            <a:off x="4550325" y="4592487"/>
            <a:ext cx="1466455" cy="431587"/>
            <a:chOff x="5654907" y="2077449"/>
            <a:chExt cx="2616853" cy="431071"/>
          </a:xfrm>
        </p:grpSpPr>
        <p:sp>
          <p:nvSpPr>
            <p:cNvPr id="24624" name="TextBox 33">
              <a:extLst>
                <a:ext uri="{FF2B5EF4-FFF2-40B4-BE49-F238E27FC236}">
                  <a16:creationId xmlns:a16="http://schemas.microsoft.com/office/drawing/2014/main" id="{B3D89176-A877-62D3-ADE4-A84D7A08C99B}"/>
                </a:ext>
              </a:extLst>
            </p:cNvPr>
            <p:cNvSpPr txBox="1">
              <a:spLocks noChangeArrowheads="1"/>
            </p:cNvSpPr>
            <p:nvPr/>
          </p:nvSpPr>
          <p:spPr bwMode="auto">
            <a:xfrm>
              <a:off x="5654907" y="2077449"/>
              <a:ext cx="2616853" cy="24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10</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25" name="Rectangle 58">
              <a:extLst>
                <a:ext uri="{FF2B5EF4-FFF2-40B4-BE49-F238E27FC236}">
                  <a16:creationId xmlns:a16="http://schemas.microsoft.com/office/drawing/2014/main" id="{C5793999-8AFE-41E0-990D-D58253CD2D48}"/>
                </a:ext>
              </a:extLst>
            </p:cNvPr>
            <p:cNvSpPr/>
            <p:nvPr/>
          </p:nvSpPr>
          <p:spPr>
            <a:xfrm>
              <a:off x="5654907" y="2193751"/>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
                  <a:srgbClr val="78BF3D"/>
                </a:buClr>
                <a:buSzTx/>
                <a:buFontTx/>
                <a:buNone/>
                <a:tabLst/>
                <a:defRPr/>
              </a:pPr>
              <a:r>
                <a:rPr kumimoji="0" lang="en-US" sz="6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79" name="Picture 20">
            <a:extLst>
              <a:ext uri="{FF2B5EF4-FFF2-40B4-BE49-F238E27FC236}">
                <a16:creationId xmlns:a16="http://schemas.microsoft.com/office/drawing/2014/main" id="{404A0FFF-4E10-F543-A88E-7554481D3A7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21766" y="5228814"/>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urved Connector 3">
            <a:extLst>
              <a:ext uri="{FF2B5EF4-FFF2-40B4-BE49-F238E27FC236}">
                <a16:creationId xmlns:a16="http://schemas.microsoft.com/office/drawing/2014/main" id="{F22EA9B5-CEBB-1F6E-A26D-EED25026BE81}"/>
              </a:ext>
            </a:extLst>
          </p:cNvPr>
          <p:cNvCxnSpPr>
            <a:cxnSpLocks/>
            <a:stCxn id="24600" idx="2"/>
            <a:endCxn id="79" idx="0"/>
          </p:cNvCxnSpPr>
          <p:nvPr/>
        </p:nvCxnSpPr>
        <p:spPr>
          <a:xfrm rot="5400000">
            <a:off x="891980" y="4906013"/>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E6DCCABD-D071-BB42-F169-77986364E3D7}"/>
              </a:ext>
            </a:extLst>
          </p:cNvPr>
          <p:cNvCxnSpPr>
            <a:cxnSpLocks/>
            <a:stCxn id="24600" idx="2"/>
            <a:endCxn id="15" idx="0"/>
          </p:cNvCxnSpPr>
          <p:nvPr/>
        </p:nvCxnSpPr>
        <p:spPr>
          <a:xfrm rot="16200000" flipH="1">
            <a:off x="1303185" y="4904614"/>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15" name="Picture 20">
            <a:extLst>
              <a:ext uri="{FF2B5EF4-FFF2-40B4-BE49-F238E27FC236}">
                <a16:creationId xmlns:a16="http://schemas.microsoft.com/office/drawing/2014/main" id="{9BF9104B-5985-E5A3-669B-6717155C72F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438034" y="522267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6E364232-8AAD-8E22-3928-1D9FABFFC27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919329" y="523409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Curved Connector 24">
            <a:extLst>
              <a:ext uri="{FF2B5EF4-FFF2-40B4-BE49-F238E27FC236}">
                <a16:creationId xmlns:a16="http://schemas.microsoft.com/office/drawing/2014/main" id="{A8137EE1-BB02-9B0B-39C6-4F0F41E0FA34}"/>
              </a:ext>
            </a:extLst>
          </p:cNvPr>
          <p:cNvCxnSpPr>
            <a:cxnSpLocks/>
            <a:endCxn id="21" idx="0"/>
          </p:cNvCxnSpPr>
          <p:nvPr/>
        </p:nvCxnSpPr>
        <p:spPr>
          <a:xfrm rot="5400000">
            <a:off x="2189543" y="4911292"/>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FA74E025-B743-0188-C9D9-DC60F41A0876}"/>
              </a:ext>
            </a:extLst>
          </p:cNvPr>
          <p:cNvCxnSpPr>
            <a:cxnSpLocks/>
            <a:endCxn id="28" idx="0"/>
          </p:cNvCxnSpPr>
          <p:nvPr/>
        </p:nvCxnSpPr>
        <p:spPr>
          <a:xfrm rot="16200000" flipH="1">
            <a:off x="2600748" y="4909893"/>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8" name="Picture 20">
            <a:extLst>
              <a:ext uri="{FF2B5EF4-FFF2-40B4-BE49-F238E27FC236}">
                <a16:creationId xmlns:a16="http://schemas.microsoft.com/office/drawing/2014/main" id="{598C6F18-9B74-884B-6D8C-E9F66D7F210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735597" y="5227952"/>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B7DACCC5-B35A-9AB8-74F4-6EF8649572AF}"/>
              </a:ext>
            </a:extLst>
          </p:cNvPr>
          <p:cNvGrpSpPr>
            <a:grpSpLocks/>
          </p:cNvGrpSpPr>
          <p:nvPr/>
        </p:nvGrpSpPr>
        <p:grpSpPr bwMode="auto">
          <a:xfrm>
            <a:off x="67356" y="5586563"/>
            <a:ext cx="1466455" cy="387134"/>
            <a:chOff x="5654907" y="2077449"/>
            <a:chExt cx="2616853" cy="386673"/>
          </a:xfrm>
        </p:grpSpPr>
        <p:sp>
          <p:nvSpPr>
            <p:cNvPr id="32" name="TextBox 33">
              <a:extLst>
                <a:ext uri="{FF2B5EF4-FFF2-40B4-BE49-F238E27FC236}">
                  <a16:creationId xmlns:a16="http://schemas.microsoft.com/office/drawing/2014/main" id="{AB36E1F1-5FD3-83CF-1D1E-A24222DD4F0A}"/>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15</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33" name="Rectangle 58">
              <a:extLst>
                <a:ext uri="{FF2B5EF4-FFF2-40B4-BE49-F238E27FC236}">
                  <a16:creationId xmlns:a16="http://schemas.microsoft.com/office/drawing/2014/main" id="{7F87B38D-D2AF-7A2C-A7D2-FB22774F9E8A}"/>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37" name="Group 36">
            <a:extLst>
              <a:ext uri="{FF2B5EF4-FFF2-40B4-BE49-F238E27FC236}">
                <a16:creationId xmlns:a16="http://schemas.microsoft.com/office/drawing/2014/main" id="{324E735C-CE8C-E559-9DE2-E53D57D6DA36}"/>
              </a:ext>
            </a:extLst>
          </p:cNvPr>
          <p:cNvGrpSpPr>
            <a:grpSpLocks/>
          </p:cNvGrpSpPr>
          <p:nvPr/>
        </p:nvGrpSpPr>
        <p:grpSpPr bwMode="auto">
          <a:xfrm>
            <a:off x="888014" y="5582271"/>
            <a:ext cx="1466455" cy="387134"/>
            <a:chOff x="5654907" y="2077449"/>
            <a:chExt cx="2616853" cy="386673"/>
          </a:xfrm>
        </p:grpSpPr>
        <p:sp>
          <p:nvSpPr>
            <p:cNvPr id="38" name="TextBox 33">
              <a:extLst>
                <a:ext uri="{FF2B5EF4-FFF2-40B4-BE49-F238E27FC236}">
                  <a16:creationId xmlns:a16="http://schemas.microsoft.com/office/drawing/2014/main" id="{2EB8F4D5-1D11-104C-AA3A-FF82233EDC23}"/>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16</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39" name="Rectangle 58">
              <a:extLst>
                <a:ext uri="{FF2B5EF4-FFF2-40B4-BE49-F238E27FC236}">
                  <a16:creationId xmlns:a16="http://schemas.microsoft.com/office/drawing/2014/main" id="{CF66554E-C3F8-4C8C-3BAA-0AB64575B610}"/>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40" name="Group 39">
            <a:extLst>
              <a:ext uri="{FF2B5EF4-FFF2-40B4-BE49-F238E27FC236}">
                <a16:creationId xmlns:a16="http://schemas.microsoft.com/office/drawing/2014/main" id="{2AFF850B-CA5E-47B2-4CEB-E960FE679508}"/>
              </a:ext>
            </a:extLst>
          </p:cNvPr>
          <p:cNvGrpSpPr>
            <a:grpSpLocks/>
          </p:cNvGrpSpPr>
          <p:nvPr/>
        </p:nvGrpSpPr>
        <p:grpSpPr bwMode="auto">
          <a:xfrm>
            <a:off x="1369309" y="5582271"/>
            <a:ext cx="1466455" cy="387134"/>
            <a:chOff x="5654907" y="2077449"/>
            <a:chExt cx="2616853" cy="386673"/>
          </a:xfrm>
        </p:grpSpPr>
        <p:sp>
          <p:nvSpPr>
            <p:cNvPr id="41" name="TextBox 33">
              <a:extLst>
                <a:ext uri="{FF2B5EF4-FFF2-40B4-BE49-F238E27FC236}">
                  <a16:creationId xmlns:a16="http://schemas.microsoft.com/office/drawing/2014/main" id="{7AD0F085-64AF-68B7-4147-01792809CC62}"/>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17</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42" name="Rectangle 58">
              <a:extLst>
                <a:ext uri="{FF2B5EF4-FFF2-40B4-BE49-F238E27FC236}">
                  <a16:creationId xmlns:a16="http://schemas.microsoft.com/office/drawing/2014/main" id="{C0AABD6B-C244-B72E-81AE-D8CBEE9F32AD}"/>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43" name="Group 42">
            <a:extLst>
              <a:ext uri="{FF2B5EF4-FFF2-40B4-BE49-F238E27FC236}">
                <a16:creationId xmlns:a16="http://schemas.microsoft.com/office/drawing/2014/main" id="{976E56CE-C9A7-D983-752D-2DFE5A4FAF0E}"/>
              </a:ext>
            </a:extLst>
          </p:cNvPr>
          <p:cNvGrpSpPr>
            <a:grpSpLocks/>
          </p:cNvGrpSpPr>
          <p:nvPr/>
        </p:nvGrpSpPr>
        <p:grpSpPr bwMode="auto">
          <a:xfrm>
            <a:off x="2181354" y="5575262"/>
            <a:ext cx="1466455" cy="387134"/>
            <a:chOff x="5654907" y="2077449"/>
            <a:chExt cx="2616853" cy="386673"/>
          </a:xfrm>
        </p:grpSpPr>
        <p:sp>
          <p:nvSpPr>
            <p:cNvPr id="47" name="TextBox 33">
              <a:extLst>
                <a:ext uri="{FF2B5EF4-FFF2-40B4-BE49-F238E27FC236}">
                  <a16:creationId xmlns:a16="http://schemas.microsoft.com/office/drawing/2014/main" id="{D1614DF5-A09D-29D1-0908-D34AAD136498}"/>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18</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48" name="Rectangle 58">
              <a:extLst>
                <a:ext uri="{FF2B5EF4-FFF2-40B4-BE49-F238E27FC236}">
                  <a16:creationId xmlns:a16="http://schemas.microsoft.com/office/drawing/2014/main" id="{6F309FEA-6B49-F722-9F97-33A75790A5C3}"/>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78" name="Picture 20">
            <a:extLst>
              <a:ext uri="{FF2B5EF4-FFF2-40B4-BE49-F238E27FC236}">
                <a16:creationId xmlns:a16="http://schemas.microsoft.com/office/drawing/2014/main" id="{F9E8D2DD-5CB9-9864-50F5-A282A3DDA03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176975" y="5228814"/>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 name="Curved Connector 94">
            <a:extLst>
              <a:ext uri="{FF2B5EF4-FFF2-40B4-BE49-F238E27FC236}">
                <a16:creationId xmlns:a16="http://schemas.microsoft.com/office/drawing/2014/main" id="{960BACA4-D7B9-14BE-93A4-5B79304F52D3}"/>
              </a:ext>
            </a:extLst>
          </p:cNvPr>
          <p:cNvCxnSpPr>
            <a:cxnSpLocks/>
            <a:endCxn id="78" idx="0"/>
          </p:cNvCxnSpPr>
          <p:nvPr/>
        </p:nvCxnSpPr>
        <p:spPr>
          <a:xfrm rot="5400000">
            <a:off x="3447189" y="4906013"/>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9C4CC26E-054E-2818-C21C-5B99643949EC}"/>
              </a:ext>
            </a:extLst>
          </p:cNvPr>
          <p:cNvCxnSpPr>
            <a:cxnSpLocks/>
            <a:endCxn id="97" idx="0"/>
          </p:cNvCxnSpPr>
          <p:nvPr/>
        </p:nvCxnSpPr>
        <p:spPr>
          <a:xfrm rot="16200000" flipH="1">
            <a:off x="3858394" y="4904614"/>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97" name="Picture 20">
            <a:extLst>
              <a:ext uri="{FF2B5EF4-FFF2-40B4-BE49-F238E27FC236}">
                <a16:creationId xmlns:a16="http://schemas.microsoft.com/office/drawing/2014/main" id="{D895E5B2-788C-417F-821E-79C09F012D60}"/>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993243" y="522267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2F446C38-6D2A-2CE4-2A00-B440D42DA4C7}"/>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474538" y="523409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 name="Curved Connector 98">
            <a:extLst>
              <a:ext uri="{FF2B5EF4-FFF2-40B4-BE49-F238E27FC236}">
                <a16:creationId xmlns:a16="http://schemas.microsoft.com/office/drawing/2014/main" id="{DFCACBBA-97DE-82E6-2A8F-3CC5091085A1}"/>
              </a:ext>
            </a:extLst>
          </p:cNvPr>
          <p:cNvCxnSpPr>
            <a:cxnSpLocks/>
            <a:endCxn id="98" idx="0"/>
          </p:cNvCxnSpPr>
          <p:nvPr/>
        </p:nvCxnSpPr>
        <p:spPr>
          <a:xfrm rot="5400000">
            <a:off x="4744752" y="4911292"/>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00" name="Curved Connector 99">
            <a:extLst>
              <a:ext uri="{FF2B5EF4-FFF2-40B4-BE49-F238E27FC236}">
                <a16:creationId xmlns:a16="http://schemas.microsoft.com/office/drawing/2014/main" id="{49BEC45E-131B-B10A-BE12-2A462FB24DFA}"/>
              </a:ext>
            </a:extLst>
          </p:cNvPr>
          <p:cNvCxnSpPr>
            <a:cxnSpLocks/>
            <a:endCxn id="101" idx="0"/>
          </p:cNvCxnSpPr>
          <p:nvPr/>
        </p:nvCxnSpPr>
        <p:spPr>
          <a:xfrm rot="16200000" flipH="1">
            <a:off x="5155957" y="4909893"/>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101" name="Picture 20">
            <a:extLst>
              <a:ext uri="{FF2B5EF4-FFF2-40B4-BE49-F238E27FC236}">
                <a16:creationId xmlns:a16="http://schemas.microsoft.com/office/drawing/2014/main" id="{1CC529A4-555B-52FC-68F2-FCEEB992687D}"/>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290806" y="5227952"/>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 name="Group 101">
            <a:extLst>
              <a:ext uri="{FF2B5EF4-FFF2-40B4-BE49-F238E27FC236}">
                <a16:creationId xmlns:a16="http://schemas.microsoft.com/office/drawing/2014/main" id="{96CD3F63-2039-845E-60C0-3CB0CB809314}"/>
              </a:ext>
            </a:extLst>
          </p:cNvPr>
          <p:cNvGrpSpPr>
            <a:grpSpLocks/>
          </p:cNvGrpSpPr>
          <p:nvPr/>
        </p:nvGrpSpPr>
        <p:grpSpPr bwMode="auto">
          <a:xfrm>
            <a:off x="2622565" y="5576403"/>
            <a:ext cx="1466455" cy="387134"/>
            <a:chOff x="5654907" y="2077449"/>
            <a:chExt cx="2616853" cy="386673"/>
          </a:xfrm>
        </p:grpSpPr>
        <p:sp>
          <p:nvSpPr>
            <p:cNvPr id="103" name="TextBox 33">
              <a:extLst>
                <a:ext uri="{FF2B5EF4-FFF2-40B4-BE49-F238E27FC236}">
                  <a16:creationId xmlns:a16="http://schemas.microsoft.com/office/drawing/2014/main" id="{9181C771-D823-C683-13FD-3A051C577D20}"/>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19</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04" name="Rectangle 58">
              <a:extLst>
                <a:ext uri="{FF2B5EF4-FFF2-40B4-BE49-F238E27FC236}">
                  <a16:creationId xmlns:a16="http://schemas.microsoft.com/office/drawing/2014/main" id="{C8FA4329-DAE8-69EE-D688-69920E9DE1E1}"/>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105" name="Group 104">
            <a:extLst>
              <a:ext uri="{FF2B5EF4-FFF2-40B4-BE49-F238E27FC236}">
                <a16:creationId xmlns:a16="http://schemas.microsoft.com/office/drawing/2014/main" id="{91367379-744E-57FD-3135-61611F04B083}"/>
              </a:ext>
            </a:extLst>
          </p:cNvPr>
          <p:cNvGrpSpPr>
            <a:grpSpLocks/>
          </p:cNvGrpSpPr>
          <p:nvPr/>
        </p:nvGrpSpPr>
        <p:grpSpPr bwMode="auto">
          <a:xfrm>
            <a:off x="3443223" y="5582271"/>
            <a:ext cx="1466455" cy="387134"/>
            <a:chOff x="5654907" y="2077449"/>
            <a:chExt cx="2616853" cy="386673"/>
          </a:xfrm>
        </p:grpSpPr>
        <p:sp>
          <p:nvSpPr>
            <p:cNvPr id="106" name="TextBox 33">
              <a:extLst>
                <a:ext uri="{FF2B5EF4-FFF2-40B4-BE49-F238E27FC236}">
                  <a16:creationId xmlns:a16="http://schemas.microsoft.com/office/drawing/2014/main" id="{6DC28DDC-5CCE-12D5-8C6F-725097646760}"/>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20</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07" name="Rectangle 58">
              <a:extLst>
                <a:ext uri="{FF2B5EF4-FFF2-40B4-BE49-F238E27FC236}">
                  <a16:creationId xmlns:a16="http://schemas.microsoft.com/office/drawing/2014/main" id="{A632BA19-2BA5-8D3E-3685-FDB164216C70}"/>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108" name="Group 107">
            <a:extLst>
              <a:ext uri="{FF2B5EF4-FFF2-40B4-BE49-F238E27FC236}">
                <a16:creationId xmlns:a16="http://schemas.microsoft.com/office/drawing/2014/main" id="{1B7A83D7-756A-FAE2-55FC-5CAB5C73CFDA}"/>
              </a:ext>
            </a:extLst>
          </p:cNvPr>
          <p:cNvGrpSpPr>
            <a:grpSpLocks/>
          </p:cNvGrpSpPr>
          <p:nvPr/>
        </p:nvGrpSpPr>
        <p:grpSpPr bwMode="auto">
          <a:xfrm>
            <a:off x="3924518" y="5582271"/>
            <a:ext cx="1466455" cy="387134"/>
            <a:chOff x="5654907" y="2077449"/>
            <a:chExt cx="2616853" cy="386673"/>
          </a:xfrm>
        </p:grpSpPr>
        <p:sp>
          <p:nvSpPr>
            <p:cNvPr id="109" name="TextBox 33">
              <a:extLst>
                <a:ext uri="{FF2B5EF4-FFF2-40B4-BE49-F238E27FC236}">
                  <a16:creationId xmlns:a16="http://schemas.microsoft.com/office/drawing/2014/main" id="{0FC2142E-4A32-0AF9-C85B-CA5878727D79}"/>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21</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10" name="Rectangle 58">
              <a:extLst>
                <a:ext uri="{FF2B5EF4-FFF2-40B4-BE49-F238E27FC236}">
                  <a16:creationId xmlns:a16="http://schemas.microsoft.com/office/drawing/2014/main" id="{4266A8D3-70B2-88C5-D834-1E37A53325E8}"/>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111" name="Group 110">
            <a:extLst>
              <a:ext uri="{FF2B5EF4-FFF2-40B4-BE49-F238E27FC236}">
                <a16:creationId xmlns:a16="http://schemas.microsoft.com/office/drawing/2014/main" id="{2F109F43-78C2-1ACE-250C-64BC88277058}"/>
              </a:ext>
            </a:extLst>
          </p:cNvPr>
          <p:cNvGrpSpPr>
            <a:grpSpLocks/>
          </p:cNvGrpSpPr>
          <p:nvPr/>
        </p:nvGrpSpPr>
        <p:grpSpPr bwMode="auto">
          <a:xfrm>
            <a:off x="4736563" y="5575262"/>
            <a:ext cx="1466455" cy="387134"/>
            <a:chOff x="5654907" y="2077449"/>
            <a:chExt cx="2616853" cy="386673"/>
          </a:xfrm>
        </p:grpSpPr>
        <p:sp>
          <p:nvSpPr>
            <p:cNvPr id="112" name="TextBox 33">
              <a:extLst>
                <a:ext uri="{FF2B5EF4-FFF2-40B4-BE49-F238E27FC236}">
                  <a16:creationId xmlns:a16="http://schemas.microsoft.com/office/drawing/2014/main" id="{822B8B74-7156-527B-7ED9-2B70521091FB}"/>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22</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13" name="Rectangle 58">
              <a:extLst>
                <a:ext uri="{FF2B5EF4-FFF2-40B4-BE49-F238E27FC236}">
                  <a16:creationId xmlns:a16="http://schemas.microsoft.com/office/drawing/2014/main" id="{36214500-AFFD-F44F-FC1A-822E10135C36}"/>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24630" name="Picture 20">
            <a:extLst>
              <a:ext uri="{FF2B5EF4-FFF2-40B4-BE49-F238E27FC236}">
                <a16:creationId xmlns:a16="http://schemas.microsoft.com/office/drawing/2014/main" id="{4E7B1FC4-0C96-2943-8B31-91810DC6612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359914" y="5218504"/>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31" name="Curved Connector 24630">
            <a:extLst>
              <a:ext uri="{FF2B5EF4-FFF2-40B4-BE49-F238E27FC236}">
                <a16:creationId xmlns:a16="http://schemas.microsoft.com/office/drawing/2014/main" id="{60A8D0C4-00E4-73A4-5FC7-280BEBBC1A08}"/>
              </a:ext>
            </a:extLst>
          </p:cNvPr>
          <p:cNvCxnSpPr>
            <a:cxnSpLocks/>
            <a:endCxn id="24630" idx="0"/>
          </p:cNvCxnSpPr>
          <p:nvPr/>
        </p:nvCxnSpPr>
        <p:spPr>
          <a:xfrm rot="5400000">
            <a:off x="6630128" y="4895703"/>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4632" name="Curved Connector 24631">
            <a:extLst>
              <a:ext uri="{FF2B5EF4-FFF2-40B4-BE49-F238E27FC236}">
                <a16:creationId xmlns:a16="http://schemas.microsoft.com/office/drawing/2014/main" id="{9BD44A18-5A30-107E-2321-4B02F343E916}"/>
              </a:ext>
            </a:extLst>
          </p:cNvPr>
          <p:cNvCxnSpPr>
            <a:cxnSpLocks/>
            <a:endCxn id="24633" idx="0"/>
          </p:cNvCxnSpPr>
          <p:nvPr/>
        </p:nvCxnSpPr>
        <p:spPr>
          <a:xfrm rot="16200000" flipH="1">
            <a:off x="7041333" y="4894304"/>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33" name="Picture 20">
            <a:extLst>
              <a:ext uri="{FF2B5EF4-FFF2-40B4-BE49-F238E27FC236}">
                <a16:creationId xmlns:a16="http://schemas.microsoft.com/office/drawing/2014/main" id="{47C55084-9527-0DA7-954B-BDA4DB6981C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176182" y="521236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4" name="Picture 24633">
            <a:extLst>
              <a:ext uri="{FF2B5EF4-FFF2-40B4-BE49-F238E27FC236}">
                <a16:creationId xmlns:a16="http://schemas.microsoft.com/office/drawing/2014/main" id="{1350E66E-3419-B126-5298-FC3C9984ADF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657477" y="522378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35" name="Curved Connector 24634">
            <a:extLst>
              <a:ext uri="{FF2B5EF4-FFF2-40B4-BE49-F238E27FC236}">
                <a16:creationId xmlns:a16="http://schemas.microsoft.com/office/drawing/2014/main" id="{627D6121-244E-0289-159A-B1BFB6056C63}"/>
              </a:ext>
            </a:extLst>
          </p:cNvPr>
          <p:cNvCxnSpPr>
            <a:cxnSpLocks/>
            <a:endCxn id="24634" idx="0"/>
          </p:cNvCxnSpPr>
          <p:nvPr/>
        </p:nvCxnSpPr>
        <p:spPr>
          <a:xfrm rot="5400000">
            <a:off x="7927691" y="4900982"/>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4636" name="Curved Connector 24635">
            <a:extLst>
              <a:ext uri="{FF2B5EF4-FFF2-40B4-BE49-F238E27FC236}">
                <a16:creationId xmlns:a16="http://schemas.microsoft.com/office/drawing/2014/main" id="{8AED7D18-3063-7504-258F-AE771CF6A5E3}"/>
              </a:ext>
            </a:extLst>
          </p:cNvPr>
          <p:cNvCxnSpPr>
            <a:cxnSpLocks/>
            <a:endCxn id="24637" idx="0"/>
          </p:cNvCxnSpPr>
          <p:nvPr/>
        </p:nvCxnSpPr>
        <p:spPr>
          <a:xfrm rot="16200000" flipH="1">
            <a:off x="8338896" y="4899583"/>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37" name="Picture 20">
            <a:extLst>
              <a:ext uri="{FF2B5EF4-FFF2-40B4-BE49-F238E27FC236}">
                <a16:creationId xmlns:a16="http://schemas.microsoft.com/office/drawing/2014/main" id="{86CEFFCA-5E68-93B6-890F-0631669F1B1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473745" y="5217642"/>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38" name="Group 24637">
            <a:extLst>
              <a:ext uri="{FF2B5EF4-FFF2-40B4-BE49-F238E27FC236}">
                <a16:creationId xmlns:a16="http://schemas.microsoft.com/office/drawing/2014/main" id="{EA30C14C-8725-B6BC-4573-7053A5EAC276}"/>
              </a:ext>
            </a:extLst>
          </p:cNvPr>
          <p:cNvGrpSpPr>
            <a:grpSpLocks/>
          </p:cNvGrpSpPr>
          <p:nvPr/>
        </p:nvGrpSpPr>
        <p:grpSpPr bwMode="auto">
          <a:xfrm>
            <a:off x="5805504" y="5576253"/>
            <a:ext cx="1466455" cy="387134"/>
            <a:chOff x="5654907" y="2077449"/>
            <a:chExt cx="2616853" cy="386673"/>
          </a:xfrm>
        </p:grpSpPr>
        <p:sp>
          <p:nvSpPr>
            <p:cNvPr id="24639" name="TextBox 33">
              <a:extLst>
                <a:ext uri="{FF2B5EF4-FFF2-40B4-BE49-F238E27FC236}">
                  <a16:creationId xmlns:a16="http://schemas.microsoft.com/office/drawing/2014/main" id="{7A5BC202-F1C5-2D94-B8D8-15518E63A36B}"/>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23</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40" name="Rectangle 58">
              <a:extLst>
                <a:ext uri="{FF2B5EF4-FFF2-40B4-BE49-F238E27FC236}">
                  <a16:creationId xmlns:a16="http://schemas.microsoft.com/office/drawing/2014/main" id="{2AECA11F-F05C-5497-7FC4-5AB3B01A883E}"/>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41" name="Group 24640">
            <a:extLst>
              <a:ext uri="{FF2B5EF4-FFF2-40B4-BE49-F238E27FC236}">
                <a16:creationId xmlns:a16="http://schemas.microsoft.com/office/drawing/2014/main" id="{700B1A8E-A55D-CACC-16EB-FC19F909453B}"/>
              </a:ext>
            </a:extLst>
          </p:cNvPr>
          <p:cNvGrpSpPr>
            <a:grpSpLocks/>
          </p:cNvGrpSpPr>
          <p:nvPr/>
        </p:nvGrpSpPr>
        <p:grpSpPr bwMode="auto">
          <a:xfrm>
            <a:off x="6626162" y="5571961"/>
            <a:ext cx="1466455" cy="387134"/>
            <a:chOff x="5654907" y="2077449"/>
            <a:chExt cx="2616853" cy="386673"/>
          </a:xfrm>
        </p:grpSpPr>
        <p:sp>
          <p:nvSpPr>
            <p:cNvPr id="24642" name="TextBox 33">
              <a:extLst>
                <a:ext uri="{FF2B5EF4-FFF2-40B4-BE49-F238E27FC236}">
                  <a16:creationId xmlns:a16="http://schemas.microsoft.com/office/drawing/2014/main" id="{7AA33BAF-2D71-AEC6-C973-14E2912A8FF5}"/>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24</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43" name="Rectangle 58">
              <a:extLst>
                <a:ext uri="{FF2B5EF4-FFF2-40B4-BE49-F238E27FC236}">
                  <a16:creationId xmlns:a16="http://schemas.microsoft.com/office/drawing/2014/main" id="{FF90CFB7-7429-0DE1-A795-FC1082675817}"/>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44" name="Group 24643">
            <a:extLst>
              <a:ext uri="{FF2B5EF4-FFF2-40B4-BE49-F238E27FC236}">
                <a16:creationId xmlns:a16="http://schemas.microsoft.com/office/drawing/2014/main" id="{7C9717F1-2ABF-FED9-5ECF-E782FCCD2BA4}"/>
              </a:ext>
            </a:extLst>
          </p:cNvPr>
          <p:cNvGrpSpPr>
            <a:grpSpLocks/>
          </p:cNvGrpSpPr>
          <p:nvPr/>
        </p:nvGrpSpPr>
        <p:grpSpPr bwMode="auto">
          <a:xfrm>
            <a:off x="7107457" y="5571961"/>
            <a:ext cx="1466455" cy="387134"/>
            <a:chOff x="5654907" y="2077449"/>
            <a:chExt cx="2616853" cy="386673"/>
          </a:xfrm>
        </p:grpSpPr>
        <p:sp>
          <p:nvSpPr>
            <p:cNvPr id="24645" name="TextBox 33">
              <a:extLst>
                <a:ext uri="{FF2B5EF4-FFF2-40B4-BE49-F238E27FC236}">
                  <a16:creationId xmlns:a16="http://schemas.microsoft.com/office/drawing/2014/main" id="{8CBEE68D-C5E4-5197-A9DF-0461653FEF39}"/>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25</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46" name="Rectangle 58">
              <a:extLst>
                <a:ext uri="{FF2B5EF4-FFF2-40B4-BE49-F238E27FC236}">
                  <a16:creationId xmlns:a16="http://schemas.microsoft.com/office/drawing/2014/main" id="{6E964926-664E-7736-66F8-37D0DAA33C36}"/>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47" name="Group 24646">
            <a:extLst>
              <a:ext uri="{FF2B5EF4-FFF2-40B4-BE49-F238E27FC236}">
                <a16:creationId xmlns:a16="http://schemas.microsoft.com/office/drawing/2014/main" id="{82D2DF52-3506-B325-D335-12B610B2A0A3}"/>
              </a:ext>
            </a:extLst>
          </p:cNvPr>
          <p:cNvGrpSpPr>
            <a:grpSpLocks/>
          </p:cNvGrpSpPr>
          <p:nvPr/>
        </p:nvGrpSpPr>
        <p:grpSpPr bwMode="auto">
          <a:xfrm>
            <a:off x="7919502" y="5575112"/>
            <a:ext cx="1466455" cy="387134"/>
            <a:chOff x="5654907" y="2077449"/>
            <a:chExt cx="2616853" cy="386673"/>
          </a:xfrm>
        </p:grpSpPr>
        <p:sp>
          <p:nvSpPr>
            <p:cNvPr id="24648" name="TextBox 33">
              <a:extLst>
                <a:ext uri="{FF2B5EF4-FFF2-40B4-BE49-F238E27FC236}">
                  <a16:creationId xmlns:a16="http://schemas.microsoft.com/office/drawing/2014/main" id="{D2429685-6042-81DC-1344-2C63C2239649}"/>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26</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49" name="Rectangle 58">
              <a:extLst>
                <a:ext uri="{FF2B5EF4-FFF2-40B4-BE49-F238E27FC236}">
                  <a16:creationId xmlns:a16="http://schemas.microsoft.com/office/drawing/2014/main" id="{A087B5EC-CE7C-1E8A-A203-77FCBCC0C3B6}"/>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pic>
        <p:nvPicPr>
          <p:cNvPr id="24650" name="Picture 20">
            <a:extLst>
              <a:ext uri="{FF2B5EF4-FFF2-40B4-BE49-F238E27FC236}">
                <a16:creationId xmlns:a16="http://schemas.microsoft.com/office/drawing/2014/main" id="{2DBFA875-A6F3-C0E6-B2B4-4162FFD0B6B8}"/>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915123" y="5218504"/>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51" name="Curved Connector 24650">
            <a:extLst>
              <a:ext uri="{FF2B5EF4-FFF2-40B4-BE49-F238E27FC236}">
                <a16:creationId xmlns:a16="http://schemas.microsoft.com/office/drawing/2014/main" id="{55214CEB-D20D-F1DA-CEB3-1A0B404AC3FF}"/>
              </a:ext>
            </a:extLst>
          </p:cNvPr>
          <p:cNvCxnSpPr>
            <a:cxnSpLocks/>
            <a:endCxn id="24650" idx="0"/>
          </p:cNvCxnSpPr>
          <p:nvPr/>
        </p:nvCxnSpPr>
        <p:spPr>
          <a:xfrm rot="5400000">
            <a:off x="9185337" y="4895703"/>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4652" name="Curved Connector 24651">
            <a:extLst>
              <a:ext uri="{FF2B5EF4-FFF2-40B4-BE49-F238E27FC236}">
                <a16:creationId xmlns:a16="http://schemas.microsoft.com/office/drawing/2014/main" id="{8084BBC2-915E-9C60-C176-ACB752233673}"/>
              </a:ext>
            </a:extLst>
          </p:cNvPr>
          <p:cNvCxnSpPr>
            <a:cxnSpLocks/>
            <a:endCxn id="24653" idx="0"/>
          </p:cNvCxnSpPr>
          <p:nvPr/>
        </p:nvCxnSpPr>
        <p:spPr>
          <a:xfrm rot="16200000" flipH="1">
            <a:off x="9596542" y="4894304"/>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53" name="Picture 20">
            <a:extLst>
              <a:ext uri="{FF2B5EF4-FFF2-40B4-BE49-F238E27FC236}">
                <a16:creationId xmlns:a16="http://schemas.microsoft.com/office/drawing/2014/main" id="{6FBA7469-A7E9-B3AA-D65B-77C3FC4008A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731391" y="521236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54" name="Picture 24653">
            <a:extLst>
              <a:ext uri="{FF2B5EF4-FFF2-40B4-BE49-F238E27FC236}">
                <a16:creationId xmlns:a16="http://schemas.microsoft.com/office/drawing/2014/main" id="{F597B273-C42B-4073-0195-069DFC5511BD}"/>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212686" y="5223783"/>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655" name="Curved Connector 24654">
            <a:extLst>
              <a:ext uri="{FF2B5EF4-FFF2-40B4-BE49-F238E27FC236}">
                <a16:creationId xmlns:a16="http://schemas.microsoft.com/office/drawing/2014/main" id="{86BF2E22-189A-35EF-BB44-417018460F5F}"/>
              </a:ext>
            </a:extLst>
          </p:cNvPr>
          <p:cNvCxnSpPr>
            <a:cxnSpLocks/>
            <a:endCxn id="24654" idx="0"/>
          </p:cNvCxnSpPr>
          <p:nvPr/>
        </p:nvCxnSpPr>
        <p:spPr>
          <a:xfrm rot="5400000">
            <a:off x="10482900" y="4900982"/>
            <a:ext cx="235796" cy="409806"/>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4656" name="Curved Connector 24655">
            <a:extLst>
              <a:ext uri="{FF2B5EF4-FFF2-40B4-BE49-F238E27FC236}">
                <a16:creationId xmlns:a16="http://schemas.microsoft.com/office/drawing/2014/main" id="{B2C71C7F-57FE-4082-CE7A-941ED0EB2669}"/>
              </a:ext>
            </a:extLst>
          </p:cNvPr>
          <p:cNvCxnSpPr>
            <a:cxnSpLocks/>
            <a:endCxn id="24657" idx="0"/>
          </p:cNvCxnSpPr>
          <p:nvPr/>
        </p:nvCxnSpPr>
        <p:spPr>
          <a:xfrm rot="16200000" flipH="1">
            <a:off x="10894105" y="4899583"/>
            <a:ext cx="229655" cy="406462"/>
          </a:xfrm>
          <a:prstGeom prst="curvedConnector3">
            <a:avLst>
              <a:gd name="adj1" fmla="val 50000"/>
            </a:avLst>
          </a:prstGeom>
          <a:ln w="38100">
            <a:solidFill>
              <a:schemeClr val="tx1">
                <a:lumMod val="65000"/>
                <a:lumOff val="35000"/>
              </a:schemeClr>
            </a:solidFill>
            <a:prstDash val="sysDot"/>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24657" name="Picture 20">
            <a:extLst>
              <a:ext uri="{FF2B5EF4-FFF2-40B4-BE49-F238E27FC236}">
                <a16:creationId xmlns:a16="http://schemas.microsoft.com/office/drawing/2014/main" id="{DD2DBF98-9F57-7648-8275-F6E0DA7166E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1028954" y="5217642"/>
            <a:ext cx="366417" cy="3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58" name="Group 24657">
            <a:extLst>
              <a:ext uri="{FF2B5EF4-FFF2-40B4-BE49-F238E27FC236}">
                <a16:creationId xmlns:a16="http://schemas.microsoft.com/office/drawing/2014/main" id="{7ADB71EA-CDC2-CD9F-6343-C58DD23173FB}"/>
              </a:ext>
            </a:extLst>
          </p:cNvPr>
          <p:cNvGrpSpPr>
            <a:grpSpLocks/>
          </p:cNvGrpSpPr>
          <p:nvPr/>
        </p:nvGrpSpPr>
        <p:grpSpPr bwMode="auto">
          <a:xfrm>
            <a:off x="8360713" y="5576253"/>
            <a:ext cx="1466455" cy="387134"/>
            <a:chOff x="5654907" y="2077449"/>
            <a:chExt cx="2616853" cy="386673"/>
          </a:xfrm>
        </p:grpSpPr>
        <p:sp>
          <p:nvSpPr>
            <p:cNvPr id="24659" name="TextBox 33">
              <a:extLst>
                <a:ext uri="{FF2B5EF4-FFF2-40B4-BE49-F238E27FC236}">
                  <a16:creationId xmlns:a16="http://schemas.microsoft.com/office/drawing/2014/main" id="{75D32E2D-99BB-9B09-BB5D-73341183E6E6}"/>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27</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60" name="Rectangle 58">
              <a:extLst>
                <a:ext uri="{FF2B5EF4-FFF2-40B4-BE49-F238E27FC236}">
                  <a16:creationId xmlns:a16="http://schemas.microsoft.com/office/drawing/2014/main" id="{C39830DB-039A-47FC-7AD7-DD3BA19C747A}"/>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61" name="Group 24660">
            <a:extLst>
              <a:ext uri="{FF2B5EF4-FFF2-40B4-BE49-F238E27FC236}">
                <a16:creationId xmlns:a16="http://schemas.microsoft.com/office/drawing/2014/main" id="{06143D2A-4257-C476-CEFE-B89CCC3059A9}"/>
              </a:ext>
            </a:extLst>
          </p:cNvPr>
          <p:cNvGrpSpPr>
            <a:grpSpLocks/>
          </p:cNvGrpSpPr>
          <p:nvPr/>
        </p:nvGrpSpPr>
        <p:grpSpPr bwMode="auto">
          <a:xfrm>
            <a:off x="9181371" y="5571961"/>
            <a:ext cx="1466455" cy="387134"/>
            <a:chOff x="5654907" y="2077449"/>
            <a:chExt cx="2616853" cy="386673"/>
          </a:xfrm>
        </p:grpSpPr>
        <p:sp>
          <p:nvSpPr>
            <p:cNvPr id="24662" name="TextBox 33">
              <a:extLst>
                <a:ext uri="{FF2B5EF4-FFF2-40B4-BE49-F238E27FC236}">
                  <a16:creationId xmlns:a16="http://schemas.microsoft.com/office/drawing/2014/main" id="{C5D5CFCC-3B03-C295-FD70-E7B6EE463CEA}"/>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28</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63" name="Rectangle 58">
              <a:extLst>
                <a:ext uri="{FF2B5EF4-FFF2-40B4-BE49-F238E27FC236}">
                  <a16:creationId xmlns:a16="http://schemas.microsoft.com/office/drawing/2014/main" id="{18B784F5-F0AD-AB49-D056-79AAD076A76D}"/>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64" name="Group 24663">
            <a:extLst>
              <a:ext uri="{FF2B5EF4-FFF2-40B4-BE49-F238E27FC236}">
                <a16:creationId xmlns:a16="http://schemas.microsoft.com/office/drawing/2014/main" id="{F0C23D7A-25DF-8736-F32D-5170F9F3F140}"/>
              </a:ext>
            </a:extLst>
          </p:cNvPr>
          <p:cNvGrpSpPr>
            <a:grpSpLocks/>
          </p:cNvGrpSpPr>
          <p:nvPr/>
        </p:nvGrpSpPr>
        <p:grpSpPr bwMode="auto">
          <a:xfrm>
            <a:off x="9662666" y="5571961"/>
            <a:ext cx="1466455" cy="387134"/>
            <a:chOff x="5654907" y="2077449"/>
            <a:chExt cx="2616853" cy="386673"/>
          </a:xfrm>
        </p:grpSpPr>
        <p:sp>
          <p:nvSpPr>
            <p:cNvPr id="24665" name="TextBox 33">
              <a:extLst>
                <a:ext uri="{FF2B5EF4-FFF2-40B4-BE49-F238E27FC236}">
                  <a16:creationId xmlns:a16="http://schemas.microsoft.com/office/drawing/2014/main" id="{65BAA0E1-A8B7-DFED-7181-94C76B7DDE58}"/>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29</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66" name="Rectangle 58">
              <a:extLst>
                <a:ext uri="{FF2B5EF4-FFF2-40B4-BE49-F238E27FC236}">
                  <a16:creationId xmlns:a16="http://schemas.microsoft.com/office/drawing/2014/main" id="{876E40B3-99ED-D978-47C5-B948ED1769C1}"/>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grpSp>
        <p:nvGrpSpPr>
          <p:cNvPr id="24667" name="Group 24666">
            <a:extLst>
              <a:ext uri="{FF2B5EF4-FFF2-40B4-BE49-F238E27FC236}">
                <a16:creationId xmlns:a16="http://schemas.microsoft.com/office/drawing/2014/main" id="{EB3357A1-04D9-733B-83D4-2CCD3D1B2981}"/>
              </a:ext>
            </a:extLst>
          </p:cNvPr>
          <p:cNvGrpSpPr>
            <a:grpSpLocks/>
          </p:cNvGrpSpPr>
          <p:nvPr/>
        </p:nvGrpSpPr>
        <p:grpSpPr bwMode="auto">
          <a:xfrm>
            <a:off x="10474711" y="5564952"/>
            <a:ext cx="1466455" cy="387134"/>
            <a:chOff x="5654907" y="2077449"/>
            <a:chExt cx="2616853" cy="386673"/>
          </a:xfrm>
        </p:grpSpPr>
        <p:sp>
          <p:nvSpPr>
            <p:cNvPr id="24668" name="TextBox 33">
              <a:extLst>
                <a:ext uri="{FF2B5EF4-FFF2-40B4-BE49-F238E27FC236}">
                  <a16:creationId xmlns:a16="http://schemas.microsoft.com/office/drawing/2014/main" id="{C339B764-068F-86CF-97BC-CBC4D774380B}"/>
                </a:ext>
              </a:extLst>
            </p:cNvPr>
            <p:cNvSpPr txBox="1">
              <a:spLocks noChangeArrowheads="1"/>
            </p:cNvSpPr>
            <p:nvPr/>
          </p:nvSpPr>
          <p:spPr bwMode="auto">
            <a:xfrm>
              <a:off x="5654907" y="2077449"/>
              <a:ext cx="2616853" cy="18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Referral 30</a:t>
              </a:r>
              <a:endParaRPr kumimoji="0" lang="en-US" altLang="en-US" sz="1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4669" name="Rectangle 58">
              <a:extLst>
                <a:ext uri="{FF2B5EF4-FFF2-40B4-BE49-F238E27FC236}">
                  <a16:creationId xmlns:a16="http://schemas.microsoft.com/office/drawing/2014/main" id="{B8D0226F-FC95-5DC0-F474-6E590BA8AF4C}"/>
                </a:ext>
              </a:extLst>
            </p:cNvPr>
            <p:cNvSpPr/>
            <p:nvPr/>
          </p:nvSpPr>
          <p:spPr>
            <a:xfrm>
              <a:off x="5654907" y="2149353"/>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78BF3D"/>
                </a:buClr>
                <a:buSzTx/>
                <a:buFontTx/>
                <a:buNone/>
                <a:tabLst/>
                <a:defRPr/>
              </a:pPr>
              <a:r>
                <a:rPr kumimoji="0" lang="en-US" sz="500" b="0" i="0" u="none" strike="noStrike" kern="1200" cap="none" spc="0" normalizeH="0" baseline="0" noProof="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Perfect bundle</a:t>
              </a:r>
            </a:p>
          </p:txBody>
        </p:sp>
      </p:grpSp>
    </p:spTree>
    <p:extLst>
      <p:ext uri="{BB962C8B-B14F-4D97-AF65-F5344CB8AC3E}">
        <p14:creationId xmlns:p14="http://schemas.microsoft.com/office/powerpoint/2010/main" val="189645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1000"/>
                                        <p:tgtEl>
                                          <p:spTgt spid="19"/>
                                        </p:tgtEl>
                                      </p:cBhvr>
                                    </p:animEffect>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4591"/>
                                        </p:tgtEl>
                                        <p:attrNameLst>
                                          <p:attrName>style.visibility</p:attrName>
                                        </p:attrNameLst>
                                      </p:cBhvr>
                                      <p:to>
                                        <p:strVal val="visible"/>
                                      </p:to>
                                    </p:set>
                                    <p:animEffect transition="in" filter="fade">
                                      <p:cBhvr>
                                        <p:cTn id="27" dur="1000"/>
                                        <p:tgtEl>
                                          <p:spTgt spid="24591"/>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childTnLst>
                          </p:cTn>
                        </p:par>
                        <p:par>
                          <p:cTn id="32" fill="hold">
                            <p:stCondLst>
                              <p:cond delay="6000"/>
                            </p:stCondLst>
                            <p:childTnLst>
                              <p:par>
                                <p:cTn id="33" presetID="53" presetClass="entr" presetSubtype="16"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Effect transition="in" filter="fade">
                                      <p:cBhvr>
                                        <p:cTn id="37" dur="1000"/>
                                        <p:tgtEl>
                                          <p:spTgt spid="16"/>
                                        </p:tgtEl>
                                      </p:cBhvr>
                                    </p:animEffect>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8000"/>
                            </p:stCondLst>
                            <p:childTnLst>
                              <p:par>
                                <p:cTn id="43" presetID="22" presetClass="entr" presetSubtype="2" fill="hold" nodeType="afterEffect">
                                  <p:stCondLst>
                                    <p:cond delay="0"/>
                                  </p:stCondLst>
                                  <p:childTnLst>
                                    <p:set>
                                      <p:cBhvr>
                                        <p:cTn id="44" dur="1" fill="hold">
                                          <p:stCondLst>
                                            <p:cond delay="0"/>
                                          </p:stCondLst>
                                        </p:cTn>
                                        <p:tgtEl>
                                          <p:spTgt spid="24597"/>
                                        </p:tgtEl>
                                        <p:attrNameLst>
                                          <p:attrName>style.visibility</p:attrName>
                                        </p:attrNameLst>
                                      </p:cBhvr>
                                      <p:to>
                                        <p:strVal val="visible"/>
                                      </p:to>
                                    </p:set>
                                    <p:animEffect transition="in" filter="wipe(right)">
                                      <p:cBhvr>
                                        <p:cTn id="45" dur="1000"/>
                                        <p:tgtEl>
                                          <p:spTgt spid="24597"/>
                                        </p:tgtEl>
                                      </p:cBhvr>
                                    </p:animEffect>
                                  </p:childTnLst>
                                </p:cTn>
                              </p:par>
                            </p:childTnLst>
                          </p:cTn>
                        </p:par>
                        <p:par>
                          <p:cTn id="46" fill="hold">
                            <p:stCondLst>
                              <p:cond delay="9000"/>
                            </p:stCondLst>
                            <p:childTnLst>
                              <p:par>
                                <p:cTn id="47" presetID="53" presetClass="entr" presetSubtype="16" fill="hold" nodeType="afterEffect">
                                  <p:stCondLst>
                                    <p:cond delay="0"/>
                                  </p:stCondLst>
                                  <p:childTnLst>
                                    <p:set>
                                      <p:cBhvr>
                                        <p:cTn id="48" dur="1" fill="hold">
                                          <p:stCondLst>
                                            <p:cond delay="0"/>
                                          </p:stCondLst>
                                        </p:cTn>
                                        <p:tgtEl>
                                          <p:spTgt spid="24595"/>
                                        </p:tgtEl>
                                        <p:attrNameLst>
                                          <p:attrName>style.visibility</p:attrName>
                                        </p:attrNameLst>
                                      </p:cBhvr>
                                      <p:to>
                                        <p:strVal val="visible"/>
                                      </p:to>
                                    </p:set>
                                    <p:anim calcmode="lin" valueType="num">
                                      <p:cBhvr>
                                        <p:cTn id="49" dur="1000" fill="hold"/>
                                        <p:tgtEl>
                                          <p:spTgt spid="24595"/>
                                        </p:tgtEl>
                                        <p:attrNameLst>
                                          <p:attrName>ppt_w</p:attrName>
                                        </p:attrNameLst>
                                      </p:cBhvr>
                                      <p:tavLst>
                                        <p:tav tm="0">
                                          <p:val>
                                            <p:fltVal val="0"/>
                                          </p:val>
                                        </p:tav>
                                        <p:tav tm="100000">
                                          <p:val>
                                            <p:strVal val="#ppt_w"/>
                                          </p:val>
                                        </p:tav>
                                      </p:tavLst>
                                    </p:anim>
                                    <p:anim calcmode="lin" valueType="num">
                                      <p:cBhvr>
                                        <p:cTn id="50" dur="1000" fill="hold"/>
                                        <p:tgtEl>
                                          <p:spTgt spid="24595"/>
                                        </p:tgtEl>
                                        <p:attrNameLst>
                                          <p:attrName>ppt_h</p:attrName>
                                        </p:attrNameLst>
                                      </p:cBhvr>
                                      <p:tavLst>
                                        <p:tav tm="0">
                                          <p:val>
                                            <p:fltVal val="0"/>
                                          </p:val>
                                        </p:tav>
                                        <p:tav tm="100000">
                                          <p:val>
                                            <p:strVal val="#ppt_h"/>
                                          </p:val>
                                        </p:tav>
                                      </p:tavLst>
                                    </p:anim>
                                    <p:animEffect transition="in" filter="fade">
                                      <p:cBhvr>
                                        <p:cTn id="51" dur="1000"/>
                                        <p:tgtEl>
                                          <p:spTgt spid="24595"/>
                                        </p:tgtEl>
                                      </p:cBhvr>
                                    </p:animEffect>
                                  </p:childTnLst>
                                </p:cTn>
                              </p:par>
                            </p:childTnLst>
                          </p:cTn>
                        </p:par>
                        <p:par>
                          <p:cTn id="52" fill="hold">
                            <p:stCondLst>
                              <p:cond delay="10000"/>
                            </p:stCondLst>
                            <p:childTnLst>
                              <p:par>
                                <p:cTn id="53" presetID="10" presetClass="entr" presetSubtype="0" fill="hold" nodeType="afterEffect">
                                  <p:stCondLst>
                                    <p:cond delay="0"/>
                                  </p:stCondLst>
                                  <p:childTnLst>
                                    <p:set>
                                      <p:cBhvr>
                                        <p:cTn id="54" dur="1" fill="hold">
                                          <p:stCondLst>
                                            <p:cond delay="0"/>
                                          </p:stCondLst>
                                        </p:cTn>
                                        <p:tgtEl>
                                          <p:spTgt spid="24611"/>
                                        </p:tgtEl>
                                        <p:attrNameLst>
                                          <p:attrName>style.visibility</p:attrName>
                                        </p:attrNameLst>
                                      </p:cBhvr>
                                      <p:to>
                                        <p:strVal val="visible"/>
                                      </p:to>
                                    </p:set>
                                    <p:animEffect transition="in" filter="fade">
                                      <p:cBhvr>
                                        <p:cTn id="55" dur="1000"/>
                                        <p:tgtEl>
                                          <p:spTgt spid="24611"/>
                                        </p:tgtEl>
                                      </p:cBhvr>
                                    </p:animEffect>
                                  </p:childTnLst>
                                </p:cTn>
                              </p:par>
                            </p:childTnLst>
                          </p:cTn>
                        </p:par>
                        <p:par>
                          <p:cTn id="56" fill="hold">
                            <p:stCondLst>
                              <p:cond delay="11000"/>
                            </p:stCondLst>
                            <p:childTnLst>
                              <p:par>
                                <p:cTn id="57" presetID="22" presetClass="entr" presetSubtype="8" fill="hold" nodeType="afterEffect">
                                  <p:stCondLst>
                                    <p:cond delay="0"/>
                                  </p:stCondLst>
                                  <p:childTnLst>
                                    <p:set>
                                      <p:cBhvr>
                                        <p:cTn id="58" dur="1" fill="hold">
                                          <p:stCondLst>
                                            <p:cond delay="0"/>
                                          </p:stCondLst>
                                        </p:cTn>
                                        <p:tgtEl>
                                          <p:spTgt spid="24610"/>
                                        </p:tgtEl>
                                        <p:attrNameLst>
                                          <p:attrName>style.visibility</p:attrName>
                                        </p:attrNameLst>
                                      </p:cBhvr>
                                      <p:to>
                                        <p:strVal val="visible"/>
                                      </p:to>
                                    </p:set>
                                    <p:animEffect transition="in" filter="wipe(left)">
                                      <p:cBhvr>
                                        <p:cTn id="59" dur="1000"/>
                                        <p:tgtEl>
                                          <p:spTgt spid="24610"/>
                                        </p:tgtEl>
                                      </p:cBhvr>
                                    </p:animEffect>
                                  </p:childTnLst>
                                </p:cTn>
                              </p:par>
                            </p:childTnLst>
                          </p:cTn>
                        </p:par>
                        <p:par>
                          <p:cTn id="60" fill="hold">
                            <p:stCondLst>
                              <p:cond delay="12000"/>
                            </p:stCondLst>
                            <p:childTnLst>
                              <p:par>
                                <p:cTn id="61" presetID="53" presetClass="entr" presetSubtype="16" fill="hold" nodeType="afterEffect">
                                  <p:stCondLst>
                                    <p:cond delay="0"/>
                                  </p:stCondLst>
                                  <p:childTnLst>
                                    <p:set>
                                      <p:cBhvr>
                                        <p:cTn id="62" dur="1" fill="hold">
                                          <p:stCondLst>
                                            <p:cond delay="0"/>
                                          </p:stCondLst>
                                        </p:cTn>
                                        <p:tgtEl>
                                          <p:spTgt spid="24605"/>
                                        </p:tgtEl>
                                        <p:attrNameLst>
                                          <p:attrName>style.visibility</p:attrName>
                                        </p:attrNameLst>
                                      </p:cBhvr>
                                      <p:to>
                                        <p:strVal val="visible"/>
                                      </p:to>
                                    </p:set>
                                    <p:anim calcmode="lin" valueType="num">
                                      <p:cBhvr>
                                        <p:cTn id="63" dur="1000" fill="hold"/>
                                        <p:tgtEl>
                                          <p:spTgt spid="24605"/>
                                        </p:tgtEl>
                                        <p:attrNameLst>
                                          <p:attrName>ppt_w</p:attrName>
                                        </p:attrNameLst>
                                      </p:cBhvr>
                                      <p:tavLst>
                                        <p:tav tm="0">
                                          <p:val>
                                            <p:fltVal val="0"/>
                                          </p:val>
                                        </p:tav>
                                        <p:tav tm="100000">
                                          <p:val>
                                            <p:strVal val="#ppt_w"/>
                                          </p:val>
                                        </p:tav>
                                      </p:tavLst>
                                    </p:anim>
                                    <p:anim calcmode="lin" valueType="num">
                                      <p:cBhvr>
                                        <p:cTn id="64" dur="1000" fill="hold"/>
                                        <p:tgtEl>
                                          <p:spTgt spid="24605"/>
                                        </p:tgtEl>
                                        <p:attrNameLst>
                                          <p:attrName>ppt_h</p:attrName>
                                        </p:attrNameLst>
                                      </p:cBhvr>
                                      <p:tavLst>
                                        <p:tav tm="0">
                                          <p:val>
                                            <p:fltVal val="0"/>
                                          </p:val>
                                        </p:tav>
                                        <p:tav tm="100000">
                                          <p:val>
                                            <p:strVal val="#ppt_h"/>
                                          </p:val>
                                        </p:tav>
                                      </p:tavLst>
                                    </p:anim>
                                    <p:animEffect transition="in" filter="fade">
                                      <p:cBhvr>
                                        <p:cTn id="65" dur="1000"/>
                                        <p:tgtEl>
                                          <p:spTgt spid="24605"/>
                                        </p:tgtEl>
                                      </p:cBhvr>
                                    </p:animEffect>
                                  </p:childTnLst>
                                </p:cTn>
                              </p:par>
                            </p:childTnLst>
                          </p:cTn>
                        </p:par>
                        <p:par>
                          <p:cTn id="66" fill="hold">
                            <p:stCondLst>
                              <p:cond delay="13000"/>
                            </p:stCondLst>
                            <p:childTnLst>
                              <p:par>
                                <p:cTn id="67" presetID="10" presetClass="entr" presetSubtype="0" fill="hold" nodeType="afterEffect">
                                  <p:stCondLst>
                                    <p:cond delay="0"/>
                                  </p:stCondLst>
                                  <p:childTnLst>
                                    <p:set>
                                      <p:cBhvr>
                                        <p:cTn id="68" dur="1" fill="hold">
                                          <p:stCondLst>
                                            <p:cond delay="0"/>
                                          </p:stCondLst>
                                        </p:cTn>
                                        <p:tgtEl>
                                          <p:spTgt spid="24602"/>
                                        </p:tgtEl>
                                        <p:attrNameLst>
                                          <p:attrName>style.visibility</p:attrName>
                                        </p:attrNameLst>
                                      </p:cBhvr>
                                      <p:to>
                                        <p:strVal val="visible"/>
                                      </p:to>
                                    </p:set>
                                    <p:animEffect transition="in" filter="fade">
                                      <p:cBhvr>
                                        <p:cTn id="69" dur="1000"/>
                                        <p:tgtEl>
                                          <p:spTgt spid="24602"/>
                                        </p:tgtEl>
                                      </p:cBhvr>
                                    </p:animEffect>
                                  </p:childTnLst>
                                </p:cTn>
                              </p:par>
                            </p:childTnLst>
                          </p:cTn>
                        </p:par>
                        <p:par>
                          <p:cTn id="70" fill="hold">
                            <p:stCondLst>
                              <p:cond delay="14000"/>
                            </p:stCondLst>
                            <p:childTnLst>
                              <p:par>
                                <p:cTn id="71" presetID="22" presetClass="entr" presetSubtype="2"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right)">
                                      <p:cBhvr>
                                        <p:cTn id="73" dur="1000"/>
                                        <p:tgtEl>
                                          <p:spTgt spid="7"/>
                                        </p:tgtEl>
                                      </p:cBhvr>
                                    </p:animEffect>
                                  </p:childTnLst>
                                </p:cTn>
                              </p:par>
                            </p:childTnLst>
                          </p:cTn>
                        </p:par>
                        <p:par>
                          <p:cTn id="74" fill="hold">
                            <p:stCondLst>
                              <p:cond delay="15000"/>
                            </p:stCondLst>
                            <p:childTnLst>
                              <p:par>
                                <p:cTn id="75" presetID="53" presetClass="entr" presetSubtype="16"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1000" fill="hold"/>
                                        <p:tgtEl>
                                          <p:spTgt spid="5"/>
                                        </p:tgtEl>
                                        <p:attrNameLst>
                                          <p:attrName>ppt_w</p:attrName>
                                        </p:attrNameLst>
                                      </p:cBhvr>
                                      <p:tavLst>
                                        <p:tav tm="0">
                                          <p:val>
                                            <p:fltVal val="0"/>
                                          </p:val>
                                        </p:tav>
                                        <p:tav tm="100000">
                                          <p:val>
                                            <p:strVal val="#ppt_w"/>
                                          </p:val>
                                        </p:tav>
                                      </p:tavLst>
                                    </p:anim>
                                    <p:anim calcmode="lin" valueType="num">
                                      <p:cBhvr>
                                        <p:cTn id="78" dur="1000" fill="hold"/>
                                        <p:tgtEl>
                                          <p:spTgt spid="5"/>
                                        </p:tgtEl>
                                        <p:attrNameLst>
                                          <p:attrName>ppt_h</p:attrName>
                                        </p:attrNameLst>
                                      </p:cBhvr>
                                      <p:tavLst>
                                        <p:tav tm="0">
                                          <p:val>
                                            <p:fltVal val="0"/>
                                          </p:val>
                                        </p:tav>
                                        <p:tav tm="100000">
                                          <p:val>
                                            <p:strVal val="#ppt_h"/>
                                          </p:val>
                                        </p:tav>
                                      </p:tavLst>
                                    </p:anim>
                                    <p:animEffect transition="in" filter="fade">
                                      <p:cBhvr>
                                        <p:cTn id="79" dur="1000"/>
                                        <p:tgtEl>
                                          <p:spTgt spid="5"/>
                                        </p:tgtEl>
                                      </p:cBhvr>
                                    </p:animEffect>
                                  </p:childTnLst>
                                </p:cTn>
                              </p:par>
                            </p:childTnLst>
                          </p:cTn>
                        </p:par>
                        <p:par>
                          <p:cTn id="80" fill="hold">
                            <p:stCondLst>
                              <p:cond delay="160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1000"/>
                                        <p:tgtEl>
                                          <p:spTgt spid="61"/>
                                        </p:tgtEl>
                                      </p:cBhvr>
                                    </p:animEffect>
                                  </p:childTnLst>
                                </p:cTn>
                              </p:par>
                            </p:childTnLst>
                          </p:cTn>
                        </p:par>
                        <p:par>
                          <p:cTn id="84" fill="hold">
                            <p:stCondLst>
                              <p:cond delay="17000"/>
                            </p:stCondLst>
                            <p:childTnLst>
                              <p:par>
                                <p:cTn id="85" presetID="22" presetClass="entr" presetSubtype="8" fill="hold" nodeType="after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1000"/>
                                        <p:tgtEl>
                                          <p:spTgt spid="58"/>
                                        </p:tgtEl>
                                      </p:cBhvr>
                                    </p:animEffect>
                                  </p:childTnLst>
                                </p:cTn>
                              </p:par>
                            </p:childTnLst>
                          </p:cTn>
                        </p:par>
                        <p:par>
                          <p:cTn id="88" fill="hold">
                            <p:stCondLst>
                              <p:cond delay="18000"/>
                            </p:stCondLst>
                            <p:childTnLst>
                              <p:par>
                                <p:cTn id="89" presetID="53" presetClass="entr" presetSubtype="16" fill="hold" nodeType="after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p:cTn id="91" dur="1000" fill="hold"/>
                                        <p:tgtEl>
                                          <p:spTgt spid="52"/>
                                        </p:tgtEl>
                                        <p:attrNameLst>
                                          <p:attrName>ppt_w</p:attrName>
                                        </p:attrNameLst>
                                      </p:cBhvr>
                                      <p:tavLst>
                                        <p:tav tm="0">
                                          <p:val>
                                            <p:fltVal val="0"/>
                                          </p:val>
                                        </p:tav>
                                        <p:tav tm="100000">
                                          <p:val>
                                            <p:strVal val="#ppt_w"/>
                                          </p:val>
                                        </p:tav>
                                      </p:tavLst>
                                    </p:anim>
                                    <p:anim calcmode="lin" valueType="num">
                                      <p:cBhvr>
                                        <p:cTn id="92" dur="1000" fill="hold"/>
                                        <p:tgtEl>
                                          <p:spTgt spid="52"/>
                                        </p:tgtEl>
                                        <p:attrNameLst>
                                          <p:attrName>ppt_h</p:attrName>
                                        </p:attrNameLst>
                                      </p:cBhvr>
                                      <p:tavLst>
                                        <p:tav tm="0">
                                          <p:val>
                                            <p:fltVal val="0"/>
                                          </p:val>
                                        </p:tav>
                                        <p:tav tm="100000">
                                          <p:val>
                                            <p:strVal val="#ppt_h"/>
                                          </p:val>
                                        </p:tav>
                                      </p:tavLst>
                                    </p:anim>
                                    <p:animEffect transition="in" filter="fade">
                                      <p:cBhvr>
                                        <p:cTn id="93" dur="1000"/>
                                        <p:tgtEl>
                                          <p:spTgt spid="52"/>
                                        </p:tgtEl>
                                      </p:cBhvr>
                                    </p:animEffect>
                                  </p:childTnLst>
                                </p:cTn>
                              </p:par>
                            </p:childTnLst>
                          </p:cTn>
                        </p:par>
                        <p:par>
                          <p:cTn id="94" fill="hold">
                            <p:stCondLst>
                              <p:cond delay="19000"/>
                            </p:stCondLst>
                            <p:childTnLst>
                              <p:par>
                                <p:cTn id="95" presetID="10" presetClass="entr" presetSubtype="0" fill="hold" nodeType="after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childTnLst>
                                </p:cTn>
                              </p:par>
                            </p:childTnLst>
                          </p:cTn>
                        </p:par>
                        <p:par>
                          <p:cTn id="98" fill="hold">
                            <p:stCondLst>
                              <p:cond delay="20000"/>
                            </p:stCondLst>
                            <p:childTnLst>
                              <p:par>
                                <p:cTn id="99" presetID="22" presetClass="entr" presetSubtype="2" fill="hold" nodeType="afterEffect">
                                  <p:stCondLst>
                                    <p:cond delay="0"/>
                                  </p:stCondLst>
                                  <p:childTnLst>
                                    <p:set>
                                      <p:cBhvr>
                                        <p:cTn id="100" dur="1" fill="hold">
                                          <p:stCondLst>
                                            <p:cond delay="0"/>
                                          </p:stCondLst>
                                        </p:cTn>
                                        <p:tgtEl>
                                          <p:spTgt spid="24601"/>
                                        </p:tgtEl>
                                        <p:attrNameLst>
                                          <p:attrName>style.visibility</p:attrName>
                                        </p:attrNameLst>
                                      </p:cBhvr>
                                      <p:to>
                                        <p:strVal val="visible"/>
                                      </p:to>
                                    </p:set>
                                    <p:animEffect transition="in" filter="wipe(right)">
                                      <p:cBhvr>
                                        <p:cTn id="101" dur="1000"/>
                                        <p:tgtEl>
                                          <p:spTgt spid="24601"/>
                                        </p:tgtEl>
                                      </p:cBhvr>
                                    </p:animEffect>
                                  </p:childTnLst>
                                </p:cTn>
                              </p:par>
                            </p:childTnLst>
                          </p:cTn>
                        </p:par>
                        <p:par>
                          <p:cTn id="102" fill="hold">
                            <p:stCondLst>
                              <p:cond delay="21000"/>
                            </p:stCondLst>
                            <p:childTnLst>
                              <p:par>
                                <p:cTn id="103" presetID="53" presetClass="entr" presetSubtype="16" fill="hold" nodeType="afterEffect">
                                  <p:stCondLst>
                                    <p:cond delay="0"/>
                                  </p:stCondLst>
                                  <p:childTnLst>
                                    <p:set>
                                      <p:cBhvr>
                                        <p:cTn id="104" dur="1" fill="hold">
                                          <p:stCondLst>
                                            <p:cond delay="0"/>
                                          </p:stCondLst>
                                        </p:cTn>
                                        <p:tgtEl>
                                          <p:spTgt spid="24600"/>
                                        </p:tgtEl>
                                        <p:attrNameLst>
                                          <p:attrName>style.visibility</p:attrName>
                                        </p:attrNameLst>
                                      </p:cBhvr>
                                      <p:to>
                                        <p:strVal val="visible"/>
                                      </p:to>
                                    </p:set>
                                    <p:anim calcmode="lin" valueType="num">
                                      <p:cBhvr>
                                        <p:cTn id="105" dur="1000" fill="hold"/>
                                        <p:tgtEl>
                                          <p:spTgt spid="24600"/>
                                        </p:tgtEl>
                                        <p:attrNameLst>
                                          <p:attrName>ppt_w</p:attrName>
                                        </p:attrNameLst>
                                      </p:cBhvr>
                                      <p:tavLst>
                                        <p:tav tm="0">
                                          <p:val>
                                            <p:fltVal val="0"/>
                                          </p:val>
                                        </p:tav>
                                        <p:tav tm="100000">
                                          <p:val>
                                            <p:strVal val="#ppt_w"/>
                                          </p:val>
                                        </p:tav>
                                      </p:tavLst>
                                    </p:anim>
                                    <p:anim calcmode="lin" valueType="num">
                                      <p:cBhvr>
                                        <p:cTn id="106" dur="1000" fill="hold"/>
                                        <p:tgtEl>
                                          <p:spTgt spid="24600"/>
                                        </p:tgtEl>
                                        <p:attrNameLst>
                                          <p:attrName>ppt_h</p:attrName>
                                        </p:attrNameLst>
                                      </p:cBhvr>
                                      <p:tavLst>
                                        <p:tav tm="0">
                                          <p:val>
                                            <p:fltVal val="0"/>
                                          </p:val>
                                        </p:tav>
                                        <p:tav tm="100000">
                                          <p:val>
                                            <p:strVal val="#ppt_h"/>
                                          </p:val>
                                        </p:tav>
                                      </p:tavLst>
                                    </p:anim>
                                    <p:animEffect transition="in" filter="fade">
                                      <p:cBhvr>
                                        <p:cTn id="107" dur="1000"/>
                                        <p:tgtEl>
                                          <p:spTgt spid="24600"/>
                                        </p:tgtEl>
                                      </p:cBhvr>
                                    </p:animEffect>
                                  </p:childTnLst>
                                </p:cTn>
                              </p:par>
                            </p:childTnLst>
                          </p:cTn>
                        </p:par>
                        <p:par>
                          <p:cTn id="108" fill="hold">
                            <p:stCondLst>
                              <p:cond delay="22000"/>
                            </p:stCondLst>
                            <p:childTnLst>
                              <p:par>
                                <p:cTn id="109" presetID="10" presetClass="entr" presetSubtype="0" fill="hold" nodeType="afterEffect">
                                  <p:stCondLst>
                                    <p:cond delay="0"/>
                                  </p:stCondLst>
                                  <p:childTnLst>
                                    <p:set>
                                      <p:cBhvr>
                                        <p:cTn id="110" dur="1" fill="hold">
                                          <p:stCondLst>
                                            <p:cond delay="0"/>
                                          </p:stCondLst>
                                        </p:cTn>
                                        <p:tgtEl>
                                          <p:spTgt spid="24614"/>
                                        </p:tgtEl>
                                        <p:attrNameLst>
                                          <p:attrName>style.visibility</p:attrName>
                                        </p:attrNameLst>
                                      </p:cBhvr>
                                      <p:to>
                                        <p:strVal val="visible"/>
                                      </p:to>
                                    </p:set>
                                    <p:animEffect transition="in" filter="fade">
                                      <p:cBhvr>
                                        <p:cTn id="111" dur="1000"/>
                                        <p:tgtEl>
                                          <p:spTgt spid="24614"/>
                                        </p:tgtEl>
                                      </p:cBhvr>
                                    </p:animEffect>
                                  </p:childTnLst>
                                </p:cTn>
                              </p:par>
                            </p:childTnLst>
                          </p:cTn>
                        </p:par>
                        <p:par>
                          <p:cTn id="112" fill="hold">
                            <p:stCondLst>
                              <p:cond delay="23000"/>
                            </p:stCondLst>
                            <p:childTnLst>
                              <p:par>
                                <p:cTn id="113" presetID="22" presetClass="entr" presetSubtype="8" fill="hold" nodeType="afterEffect">
                                  <p:stCondLst>
                                    <p:cond delay="0"/>
                                  </p:stCondLst>
                                  <p:childTnLst>
                                    <p:set>
                                      <p:cBhvr>
                                        <p:cTn id="114" dur="1" fill="hold">
                                          <p:stCondLst>
                                            <p:cond delay="0"/>
                                          </p:stCondLst>
                                        </p:cTn>
                                        <p:tgtEl>
                                          <p:spTgt spid="24599"/>
                                        </p:tgtEl>
                                        <p:attrNameLst>
                                          <p:attrName>style.visibility</p:attrName>
                                        </p:attrNameLst>
                                      </p:cBhvr>
                                      <p:to>
                                        <p:strVal val="visible"/>
                                      </p:to>
                                    </p:set>
                                    <p:animEffect transition="in" filter="wipe(left)">
                                      <p:cBhvr>
                                        <p:cTn id="115" dur="1000"/>
                                        <p:tgtEl>
                                          <p:spTgt spid="24599"/>
                                        </p:tgtEl>
                                      </p:cBhvr>
                                    </p:animEffect>
                                  </p:childTnLst>
                                </p:cTn>
                              </p:par>
                            </p:childTnLst>
                          </p:cTn>
                        </p:par>
                        <p:par>
                          <p:cTn id="116" fill="hold">
                            <p:stCondLst>
                              <p:cond delay="24000"/>
                            </p:stCondLst>
                            <p:childTnLst>
                              <p:par>
                                <p:cTn id="117" presetID="53" presetClass="entr" presetSubtype="16" fill="hold" nodeType="afterEffect">
                                  <p:stCondLst>
                                    <p:cond delay="0"/>
                                  </p:stCondLst>
                                  <p:childTnLst>
                                    <p:set>
                                      <p:cBhvr>
                                        <p:cTn id="118" dur="1" fill="hold">
                                          <p:stCondLst>
                                            <p:cond delay="0"/>
                                          </p:stCondLst>
                                        </p:cTn>
                                        <p:tgtEl>
                                          <p:spTgt spid="24598"/>
                                        </p:tgtEl>
                                        <p:attrNameLst>
                                          <p:attrName>style.visibility</p:attrName>
                                        </p:attrNameLst>
                                      </p:cBhvr>
                                      <p:to>
                                        <p:strVal val="visible"/>
                                      </p:to>
                                    </p:set>
                                    <p:anim calcmode="lin" valueType="num">
                                      <p:cBhvr>
                                        <p:cTn id="119" dur="1000" fill="hold"/>
                                        <p:tgtEl>
                                          <p:spTgt spid="24598"/>
                                        </p:tgtEl>
                                        <p:attrNameLst>
                                          <p:attrName>ppt_w</p:attrName>
                                        </p:attrNameLst>
                                      </p:cBhvr>
                                      <p:tavLst>
                                        <p:tav tm="0">
                                          <p:val>
                                            <p:fltVal val="0"/>
                                          </p:val>
                                        </p:tav>
                                        <p:tav tm="100000">
                                          <p:val>
                                            <p:strVal val="#ppt_w"/>
                                          </p:val>
                                        </p:tav>
                                      </p:tavLst>
                                    </p:anim>
                                    <p:anim calcmode="lin" valueType="num">
                                      <p:cBhvr>
                                        <p:cTn id="120" dur="1000" fill="hold"/>
                                        <p:tgtEl>
                                          <p:spTgt spid="24598"/>
                                        </p:tgtEl>
                                        <p:attrNameLst>
                                          <p:attrName>ppt_h</p:attrName>
                                        </p:attrNameLst>
                                      </p:cBhvr>
                                      <p:tavLst>
                                        <p:tav tm="0">
                                          <p:val>
                                            <p:fltVal val="0"/>
                                          </p:val>
                                        </p:tav>
                                        <p:tav tm="100000">
                                          <p:val>
                                            <p:strVal val="#ppt_h"/>
                                          </p:val>
                                        </p:tav>
                                      </p:tavLst>
                                    </p:anim>
                                    <p:animEffect transition="in" filter="fade">
                                      <p:cBhvr>
                                        <p:cTn id="121" dur="1000"/>
                                        <p:tgtEl>
                                          <p:spTgt spid="24598"/>
                                        </p:tgtEl>
                                      </p:cBhvr>
                                    </p:animEffect>
                                  </p:childTnLst>
                                </p:cTn>
                              </p:par>
                            </p:childTnLst>
                          </p:cTn>
                        </p:par>
                        <p:par>
                          <p:cTn id="122" fill="hold">
                            <p:stCondLst>
                              <p:cond delay="25000"/>
                            </p:stCondLst>
                            <p:childTnLst>
                              <p:par>
                                <p:cTn id="123" presetID="10" presetClass="entr" presetSubtype="0" fill="hold" nodeType="afterEffect">
                                  <p:stCondLst>
                                    <p:cond delay="0"/>
                                  </p:stCondLst>
                                  <p:childTnLst>
                                    <p:set>
                                      <p:cBhvr>
                                        <p:cTn id="124" dur="1" fill="hold">
                                          <p:stCondLst>
                                            <p:cond delay="0"/>
                                          </p:stCondLst>
                                        </p:cTn>
                                        <p:tgtEl>
                                          <p:spTgt spid="24617"/>
                                        </p:tgtEl>
                                        <p:attrNameLst>
                                          <p:attrName>style.visibility</p:attrName>
                                        </p:attrNameLst>
                                      </p:cBhvr>
                                      <p:to>
                                        <p:strVal val="visible"/>
                                      </p:to>
                                    </p:set>
                                    <p:animEffect transition="in" filter="fade">
                                      <p:cBhvr>
                                        <p:cTn id="125" dur="1000"/>
                                        <p:tgtEl>
                                          <p:spTgt spid="24617"/>
                                        </p:tgtEl>
                                      </p:cBhvr>
                                    </p:animEffect>
                                  </p:childTnLst>
                                </p:cTn>
                              </p:par>
                            </p:childTnLst>
                          </p:cTn>
                        </p:par>
                        <p:par>
                          <p:cTn id="126" fill="hold">
                            <p:stCondLst>
                              <p:cond delay="26000"/>
                            </p:stCondLst>
                            <p:childTnLst>
                              <p:par>
                                <p:cTn id="127" presetID="22" presetClass="entr" presetSubtype="2" fill="hold" nodeType="afterEffect">
                                  <p:stCondLst>
                                    <p:cond delay="0"/>
                                  </p:stCondLst>
                                  <p:childTnLst>
                                    <p:set>
                                      <p:cBhvr>
                                        <p:cTn id="128" dur="1" fill="hold">
                                          <p:stCondLst>
                                            <p:cond delay="0"/>
                                          </p:stCondLst>
                                        </p:cTn>
                                        <p:tgtEl>
                                          <p:spTgt spid="24609"/>
                                        </p:tgtEl>
                                        <p:attrNameLst>
                                          <p:attrName>style.visibility</p:attrName>
                                        </p:attrNameLst>
                                      </p:cBhvr>
                                      <p:to>
                                        <p:strVal val="visible"/>
                                      </p:to>
                                    </p:set>
                                    <p:animEffect transition="in" filter="wipe(right)">
                                      <p:cBhvr>
                                        <p:cTn id="129" dur="1000"/>
                                        <p:tgtEl>
                                          <p:spTgt spid="24609"/>
                                        </p:tgtEl>
                                      </p:cBhvr>
                                    </p:animEffect>
                                  </p:childTnLst>
                                </p:cTn>
                              </p:par>
                            </p:childTnLst>
                          </p:cTn>
                        </p:par>
                        <p:par>
                          <p:cTn id="130" fill="hold">
                            <p:stCondLst>
                              <p:cond delay="27000"/>
                            </p:stCondLst>
                            <p:childTnLst>
                              <p:par>
                                <p:cTn id="131" presetID="53" presetClass="entr" presetSubtype="16" fill="hold" nodeType="afterEffect">
                                  <p:stCondLst>
                                    <p:cond delay="0"/>
                                  </p:stCondLst>
                                  <p:childTnLst>
                                    <p:set>
                                      <p:cBhvr>
                                        <p:cTn id="132" dur="1" fill="hold">
                                          <p:stCondLst>
                                            <p:cond delay="0"/>
                                          </p:stCondLst>
                                        </p:cTn>
                                        <p:tgtEl>
                                          <p:spTgt spid="24608"/>
                                        </p:tgtEl>
                                        <p:attrNameLst>
                                          <p:attrName>style.visibility</p:attrName>
                                        </p:attrNameLst>
                                      </p:cBhvr>
                                      <p:to>
                                        <p:strVal val="visible"/>
                                      </p:to>
                                    </p:set>
                                    <p:anim calcmode="lin" valueType="num">
                                      <p:cBhvr>
                                        <p:cTn id="133" dur="1000" fill="hold"/>
                                        <p:tgtEl>
                                          <p:spTgt spid="24608"/>
                                        </p:tgtEl>
                                        <p:attrNameLst>
                                          <p:attrName>ppt_w</p:attrName>
                                        </p:attrNameLst>
                                      </p:cBhvr>
                                      <p:tavLst>
                                        <p:tav tm="0">
                                          <p:val>
                                            <p:fltVal val="0"/>
                                          </p:val>
                                        </p:tav>
                                        <p:tav tm="100000">
                                          <p:val>
                                            <p:strVal val="#ppt_w"/>
                                          </p:val>
                                        </p:tav>
                                      </p:tavLst>
                                    </p:anim>
                                    <p:anim calcmode="lin" valueType="num">
                                      <p:cBhvr>
                                        <p:cTn id="134" dur="1000" fill="hold"/>
                                        <p:tgtEl>
                                          <p:spTgt spid="24608"/>
                                        </p:tgtEl>
                                        <p:attrNameLst>
                                          <p:attrName>ppt_h</p:attrName>
                                        </p:attrNameLst>
                                      </p:cBhvr>
                                      <p:tavLst>
                                        <p:tav tm="0">
                                          <p:val>
                                            <p:fltVal val="0"/>
                                          </p:val>
                                        </p:tav>
                                        <p:tav tm="100000">
                                          <p:val>
                                            <p:strVal val="#ppt_h"/>
                                          </p:val>
                                        </p:tav>
                                      </p:tavLst>
                                    </p:anim>
                                    <p:animEffect transition="in" filter="fade">
                                      <p:cBhvr>
                                        <p:cTn id="135" dur="1000"/>
                                        <p:tgtEl>
                                          <p:spTgt spid="24608"/>
                                        </p:tgtEl>
                                      </p:cBhvr>
                                    </p:animEffect>
                                  </p:childTnLst>
                                </p:cTn>
                              </p:par>
                            </p:childTnLst>
                          </p:cTn>
                        </p:par>
                        <p:par>
                          <p:cTn id="136" fill="hold">
                            <p:stCondLst>
                              <p:cond delay="28000"/>
                            </p:stCondLst>
                            <p:childTnLst>
                              <p:par>
                                <p:cTn id="137" presetID="10" presetClass="entr" presetSubtype="0" fill="hold" nodeType="afterEffect">
                                  <p:stCondLst>
                                    <p:cond delay="0"/>
                                  </p:stCondLst>
                                  <p:childTnLst>
                                    <p:set>
                                      <p:cBhvr>
                                        <p:cTn id="138" dur="1" fill="hold">
                                          <p:stCondLst>
                                            <p:cond delay="0"/>
                                          </p:stCondLst>
                                        </p:cTn>
                                        <p:tgtEl>
                                          <p:spTgt spid="24620"/>
                                        </p:tgtEl>
                                        <p:attrNameLst>
                                          <p:attrName>style.visibility</p:attrName>
                                        </p:attrNameLst>
                                      </p:cBhvr>
                                      <p:to>
                                        <p:strVal val="visible"/>
                                      </p:to>
                                    </p:set>
                                    <p:animEffect transition="in" filter="fade">
                                      <p:cBhvr>
                                        <p:cTn id="139" dur="1000"/>
                                        <p:tgtEl>
                                          <p:spTgt spid="24620"/>
                                        </p:tgtEl>
                                      </p:cBhvr>
                                    </p:animEffect>
                                  </p:childTnLst>
                                </p:cTn>
                              </p:par>
                            </p:childTnLst>
                          </p:cTn>
                        </p:par>
                        <p:par>
                          <p:cTn id="140" fill="hold">
                            <p:stCondLst>
                              <p:cond delay="29000"/>
                            </p:stCondLst>
                            <p:childTnLst>
                              <p:par>
                                <p:cTn id="141" presetID="22" presetClass="entr" presetSubtype="8" fill="hold" nodeType="afterEffect">
                                  <p:stCondLst>
                                    <p:cond delay="0"/>
                                  </p:stCondLst>
                                  <p:childTnLst>
                                    <p:set>
                                      <p:cBhvr>
                                        <p:cTn id="142" dur="1" fill="hold">
                                          <p:stCondLst>
                                            <p:cond delay="0"/>
                                          </p:stCondLst>
                                        </p:cTn>
                                        <p:tgtEl>
                                          <p:spTgt spid="24607"/>
                                        </p:tgtEl>
                                        <p:attrNameLst>
                                          <p:attrName>style.visibility</p:attrName>
                                        </p:attrNameLst>
                                      </p:cBhvr>
                                      <p:to>
                                        <p:strVal val="visible"/>
                                      </p:to>
                                    </p:set>
                                    <p:animEffect transition="in" filter="wipe(left)">
                                      <p:cBhvr>
                                        <p:cTn id="143" dur="1000"/>
                                        <p:tgtEl>
                                          <p:spTgt spid="24607"/>
                                        </p:tgtEl>
                                      </p:cBhvr>
                                    </p:animEffect>
                                  </p:childTnLst>
                                </p:cTn>
                              </p:par>
                            </p:childTnLst>
                          </p:cTn>
                        </p:par>
                        <p:par>
                          <p:cTn id="144" fill="hold">
                            <p:stCondLst>
                              <p:cond delay="30000"/>
                            </p:stCondLst>
                            <p:childTnLst>
                              <p:par>
                                <p:cTn id="145" presetID="53" presetClass="entr" presetSubtype="16" fill="hold" nodeType="afterEffect">
                                  <p:stCondLst>
                                    <p:cond delay="0"/>
                                  </p:stCondLst>
                                  <p:childTnLst>
                                    <p:set>
                                      <p:cBhvr>
                                        <p:cTn id="146" dur="1" fill="hold">
                                          <p:stCondLst>
                                            <p:cond delay="0"/>
                                          </p:stCondLst>
                                        </p:cTn>
                                        <p:tgtEl>
                                          <p:spTgt spid="24606"/>
                                        </p:tgtEl>
                                        <p:attrNameLst>
                                          <p:attrName>style.visibility</p:attrName>
                                        </p:attrNameLst>
                                      </p:cBhvr>
                                      <p:to>
                                        <p:strVal val="visible"/>
                                      </p:to>
                                    </p:set>
                                    <p:anim calcmode="lin" valueType="num">
                                      <p:cBhvr>
                                        <p:cTn id="147" dur="1000" fill="hold"/>
                                        <p:tgtEl>
                                          <p:spTgt spid="24606"/>
                                        </p:tgtEl>
                                        <p:attrNameLst>
                                          <p:attrName>ppt_w</p:attrName>
                                        </p:attrNameLst>
                                      </p:cBhvr>
                                      <p:tavLst>
                                        <p:tav tm="0">
                                          <p:val>
                                            <p:fltVal val="0"/>
                                          </p:val>
                                        </p:tav>
                                        <p:tav tm="100000">
                                          <p:val>
                                            <p:strVal val="#ppt_w"/>
                                          </p:val>
                                        </p:tav>
                                      </p:tavLst>
                                    </p:anim>
                                    <p:anim calcmode="lin" valueType="num">
                                      <p:cBhvr>
                                        <p:cTn id="148" dur="1000" fill="hold"/>
                                        <p:tgtEl>
                                          <p:spTgt spid="24606"/>
                                        </p:tgtEl>
                                        <p:attrNameLst>
                                          <p:attrName>ppt_h</p:attrName>
                                        </p:attrNameLst>
                                      </p:cBhvr>
                                      <p:tavLst>
                                        <p:tav tm="0">
                                          <p:val>
                                            <p:fltVal val="0"/>
                                          </p:val>
                                        </p:tav>
                                        <p:tav tm="100000">
                                          <p:val>
                                            <p:strVal val="#ppt_h"/>
                                          </p:val>
                                        </p:tav>
                                      </p:tavLst>
                                    </p:anim>
                                    <p:animEffect transition="in" filter="fade">
                                      <p:cBhvr>
                                        <p:cTn id="149" dur="1000"/>
                                        <p:tgtEl>
                                          <p:spTgt spid="24606"/>
                                        </p:tgtEl>
                                      </p:cBhvr>
                                    </p:animEffect>
                                  </p:childTnLst>
                                </p:cTn>
                              </p:par>
                            </p:childTnLst>
                          </p:cTn>
                        </p:par>
                        <p:par>
                          <p:cTn id="150" fill="hold">
                            <p:stCondLst>
                              <p:cond delay="31000"/>
                            </p:stCondLst>
                            <p:childTnLst>
                              <p:par>
                                <p:cTn id="151" presetID="10" presetClass="entr" presetSubtype="0" fill="hold" nodeType="afterEffect">
                                  <p:stCondLst>
                                    <p:cond delay="0"/>
                                  </p:stCondLst>
                                  <p:childTnLst>
                                    <p:set>
                                      <p:cBhvr>
                                        <p:cTn id="152" dur="1" fill="hold">
                                          <p:stCondLst>
                                            <p:cond delay="0"/>
                                          </p:stCondLst>
                                        </p:cTn>
                                        <p:tgtEl>
                                          <p:spTgt spid="24623"/>
                                        </p:tgtEl>
                                        <p:attrNameLst>
                                          <p:attrName>style.visibility</p:attrName>
                                        </p:attrNameLst>
                                      </p:cBhvr>
                                      <p:to>
                                        <p:strVal val="visible"/>
                                      </p:to>
                                    </p:set>
                                    <p:animEffect transition="in" filter="fade">
                                      <p:cBhvr>
                                        <p:cTn id="153" dur="1000"/>
                                        <p:tgtEl>
                                          <p:spTgt spid="24623"/>
                                        </p:tgtEl>
                                      </p:cBhvr>
                                    </p:animEffect>
                                  </p:childTnLst>
                                </p:cTn>
                              </p:par>
                            </p:childTnLst>
                          </p:cTn>
                        </p:par>
                        <p:par>
                          <p:cTn id="154" fill="hold">
                            <p:stCondLst>
                              <p:cond delay="32000"/>
                            </p:stCondLst>
                            <p:childTnLst>
                              <p:par>
                                <p:cTn id="155" presetID="22" presetClass="entr" presetSubtype="2" fill="hold" nodeType="afterEffect">
                                  <p:stCondLst>
                                    <p:cond delay="0"/>
                                  </p:stCondLst>
                                  <p:childTnLst>
                                    <p:set>
                                      <p:cBhvr>
                                        <p:cTn id="156" dur="1" fill="hold">
                                          <p:stCondLst>
                                            <p:cond delay="0"/>
                                          </p:stCondLst>
                                        </p:cTn>
                                        <p:tgtEl>
                                          <p:spTgt spid="31"/>
                                        </p:tgtEl>
                                        <p:attrNameLst>
                                          <p:attrName>style.visibility</p:attrName>
                                        </p:attrNameLst>
                                      </p:cBhvr>
                                      <p:to>
                                        <p:strVal val="visible"/>
                                      </p:to>
                                    </p:set>
                                    <p:animEffect transition="in" filter="wipe(right)">
                                      <p:cBhvr>
                                        <p:cTn id="157" dur="1000"/>
                                        <p:tgtEl>
                                          <p:spTgt spid="31"/>
                                        </p:tgtEl>
                                      </p:cBhvr>
                                    </p:animEffect>
                                  </p:childTnLst>
                                </p:cTn>
                              </p:par>
                            </p:childTnLst>
                          </p:cTn>
                        </p:par>
                        <p:par>
                          <p:cTn id="158" fill="hold">
                            <p:stCondLst>
                              <p:cond delay="33000"/>
                            </p:stCondLst>
                            <p:childTnLst>
                              <p:par>
                                <p:cTn id="159" presetID="53" presetClass="entr" presetSubtype="16" fill="hold" nodeType="afterEffect">
                                  <p:stCondLst>
                                    <p:cond delay="0"/>
                                  </p:stCondLst>
                                  <p:childTnLst>
                                    <p:set>
                                      <p:cBhvr>
                                        <p:cTn id="160" dur="1" fill="hold">
                                          <p:stCondLst>
                                            <p:cond delay="0"/>
                                          </p:stCondLst>
                                        </p:cTn>
                                        <p:tgtEl>
                                          <p:spTgt spid="30"/>
                                        </p:tgtEl>
                                        <p:attrNameLst>
                                          <p:attrName>style.visibility</p:attrName>
                                        </p:attrNameLst>
                                      </p:cBhvr>
                                      <p:to>
                                        <p:strVal val="visible"/>
                                      </p:to>
                                    </p:set>
                                    <p:anim calcmode="lin" valueType="num">
                                      <p:cBhvr>
                                        <p:cTn id="161" dur="1000" fill="hold"/>
                                        <p:tgtEl>
                                          <p:spTgt spid="30"/>
                                        </p:tgtEl>
                                        <p:attrNameLst>
                                          <p:attrName>ppt_w</p:attrName>
                                        </p:attrNameLst>
                                      </p:cBhvr>
                                      <p:tavLst>
                                        <p:tav tm="0">
                                          <p:val>
                                            <p:fltVal val="0"/>
                                          </p:val>
                                        </p:tav>
                                        <p:tav tm="100000">
                                          <p:val>
                                            <p:strVal val="#ppt_w"/>
                                          </p:val>
                                        </p:tav>
                                      </p:tavLst>
                                    </p:anim>
                                    <p:anim calcmode="lin" valueType="num">
                                      <p:cBhvr>
                                        <p:cTn id="162" dur="1000" fill="hold"/>
                                        <p:tgtEl>
                                          <p:spTgt spid="30"/>
                                        </p:tgtEl>
                                        <p:attrNameLst>
                                          <p:attrName>ppt_h</p:attrName>
                                        </p:attrNameLst>
                                      </p:cBhvr>
                                      <p:tavLst>
                                        <p:tav tm="0">
                                          <p:val>
                                            <p:fltVal val="0"/>
                                          </p:val>
                                        </p:tav>
                                        <p:tav tm="100000">
                                          <p:val>
                                            <p:strVal val="#ppt_h"/>
                                          </p:val>
                                        </p:tav>
                                      </p:tavLst>
                                    </p:anim>
                                    <p:animEffect transition="in" filter="fade">
                                      <p:cBhvr>
                                        <p:cTn id="163" dur="1000"/>
                                        <p:tgtEl>
                                          <p:spTgt spid="30"/>
                                        </p:tgtEl>
                                      </p:cBhvr>
                                    </p:animEffect>
                                  </p:childTnLst>
                                </p:cTn>
                              </p:par>
                            </p:childTnLst>
                          </p:cTn>
                        </p:par>
                        <p:par>
                          <p:cTn id="164" fill="hold">
                            <p:stCondLst>
                              <p:cond delay="34000"/>
                            </p:stCondLst>
                            <p:childTnLst>
                              <p:par>
                                <p:cTn id="165" presetID="10" presetClass="entr" presetSubtype="0" fill="hold" nodeType="afterEffect">
                                  <p:stCondLst>
                                    <p:cond delay="0"/>
                                  </p:stCondLst>
                                  <p:childTnLst>
                                    <p:set>
                                      <p:cBhvr>
                                        <p:cTn id="166" dur="1" fill="hold">
                                          <p:stCondLst>
                                            <p:cond delay="0"/>
                                          </p:stCondLst>
                                        </p:cTn>
                                        <p:tgtEl>
                                          <p:spTgt spid="24576"/>
                                        </p:tgtEl>
                                        <p:attrNameLst>
                                          <p:attrName>style.visibility</p:attrName>
                                        </p:attrNameLst>
                                      </p:cBhvr>
                                      <p:to>
                                        <p:strVal val="visible"/>
                                      </p:to>
                                    </p:set>
                                    <p:animEffect transition="in" filter="fade">
                                      <p:cBhvr>
                                        <p:cTn id="167" dur="1000"/>
                                        <p:tgtEl>
                                          <p:spTgt spid="24576"/>
                                        </p:tgtEl>
                                      </p:cBhvr>
                                    </p:animEffect>
                                  </p:childTnLst>
                                </p:cTn>
                              </p:par>
                            </p:childTnLst>
                          </p:cTn>
                        </p:par>
                        <p:par>
                          <p:cTn id="168" fill="hold">
                            <p:stCondLst>
                              <p:cond delay="35000"/>
                            </p:stCondLst>
                            <p:childTnLst>
                              <p:par>
                                <p:cTn id="169" presetID="22" presetClass="entr" presetSubtype="8" fill="hold" nodeType="after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ipe(left)">
                                      <p:cBhvr>
                                        <p:cTn id="171" dur="1000"/>
                                        <p:tgtEl>
                                          <p:spTgt spid="26"/>
                                        </p:tgtEl>
                                      </p:cBhvr>
                                    </p:animEffect>
                                  </p:childTnLst>
                                </p:cTn>
                              </p:par>
                            </p:childTnLst>
                          </p:cTn>
                        </p:par>
                        <p:par>
                          <p:cTn id="172" fill="hold">
                            <p:stCondLst>
                              <p:cond delay="36000"/>
                            </p:stCondLst>
                            <p:childTnLst>
                              <p:par>
                                <p:cTn id="173" presetID="53" presetClass="entr" presetSubtype="16" fill="hold" nodeType="afterEffect">
                                  <p:stCondLst>
                                    <p:cond delay="0"/>
                                  </p:stCondLst>
                                  <p:childTnLst>
                                    <p:set>
                                      <p:cBhvr>
                                        <p:cTn id="174" dur="1" fill="hold">
                                          <p:stCondLst>
                                            <p:cond delay="0"/>
                                          </p:stCondLst>
                                        </p:cTn>
                                        <p:tgtEl>
                                          <p:spTgt spid="23"/>
                                        </p:tgtEl>
                                        <p:attrNameLst>
                                          <p:attrName>style.visibility</p:attrName>
                                        </p:attrNameLst>
                                      </p:cBhvr>
                                      <p:to>
                                        <p:strVal val="visible"/>
                                      </p:to>
                                    </p:set>
                                    <p:anim calcmode="lin" valueType="num">
                                      <p:cBhvr>
                                        <p:cTn id="175" dur="1000" fill="hold"/>
                                        <p:tgtEl>
                                          <p:spTgt spid="23"/>
                                        </p:tgtEl>
                                        <p:attrNameLst>
                                          <p:attrName>ppt_w</p:attrName>
                                        </p:attrNameLst>
                                      </p:cBhvr>
                                      <p:tavLst>
                                        <p:tav tm="0">
                                          <p:val>
                                            <p:fltVal val="0"/>
                                          </p:val>
                                        </p:tav>
                                        <p:tav tm="100000">
                                          <p:val>
                                            <p:strVal val="#ppt_w"/>
                                          </p:val>
                                        </p:tav>
                                      </p:tavLst>
                                    </p:anim>
                                    <p:anim calcmode="lin" valueType="num">
                                      <p:cBhvr>
                                        <p:cTn id="176" dur="1000" fill="hold"/>
                                        <p:tgtEl>
                                          <p:spTgt spid="23"/>
                                        </p:tgtEl>
                                        <p:attrNameLst>
                                          <p:attrName>ppt_h</p:attrName>
                                        </p:attrNameLst>
                                      </p:cBhvr>
                                      <p:tavLst>
                                        <p:tav tm="0">
                                          <p:val>
                                            <p:fltVal val="0"/>
                                          </p:val>
                                        </p:tav>
                                        <p:tav tm="100000">
                                          <p:val>
                                            <p:strVal val="#ppt_h"/>
                                          </p:val>
                                        </p:tav>
                                      </p:tavLst>
                                    </p:anim>
                                    <p:animEffect transition="in" filter="fade">
                                      <p:cBhvr>
                                        <p:cTn id="177" dur="1000"/>
                                        <p:tgtEl>
                                          <p:spTgt spid="23"/>
                                        </p:tgtEl>
                                      </p:cBhvr>
                                    </p:animEffect>
                                  </p:childTnLst>
                                </p:cTn>
                              </p:par>
                            </p:childTnLst>
                          </p:cTn>
                        </p:par>
                        <p:par>
                          <p:cTn id="178" fill="hold">
                            <p:stCondLst>
                              <p:cond delay="37000"/>
                            </p:stCondLst>
                            <p:childTnLst>
                              <p:par>
                                <p:cTn id="179" presetID="10" presetClass="entr" presetSubtype="0" fill="hold" nodeType="afterEffect">
                                  <p:stCondLst>
                                    <p:cond delay="0"/>
                                  </p:stCondLst>
                                  <p:childTnLst>
                                    <p:set>
                                      <p:cBhvr>
                                        <p:cTn id="180" dur="1" fill="hold">
                                          <p:stCondLst>
                                            <p:cond delay="0"/>
                                          </p:stCondLst>
                                        </p:cTn>
                                        <p:tgtEl>
                                          <p:spTgt spid="24580"/>
                                        </p:tgtEl>
                                        <p:attrNameLst>
                                          <p:attrName>style.visibility</p:attrName>
                                        </p:attrNameLst>
                                      </p:cBhvr>
                                      <p:to>
                                        <p:strVal val="visible"/>
                                      </p:to>
                                    </p:set>
                                    <p:animEffect transition="in" filter="fade">
                                      <p:cBhvr>
                                        <p:cTn id="181" dur="1000"/>
                                        <p:tgtEl>
                                          <p:spTgt spid="24580"/>
                                        </p:tgtEl>
                                      </p:cBhvr>
                                    </p:animEffect>
                                  </p:childTnLst>
                                </p:cTn>
                              </p:par>
                            </p:childTnLst>
                          </p:cTn>
                        </p:par>
                        <p:par>
                          <p:cTn id="182" fill="hold">
                            <p:stCondLst>
                              <p:cond delay="38000"/>
                            </p:stCondLst>
                            <p:childTnLst>
                              <p:par>
                                <p:cTn id="183" presetID="22" presetClass="entr" presetSubtype="2" fill="hold" nodeType="afterEffect">
                                  <p:stCondLst>
                                    <p:cond delay="0"/>
                                  </p:stCondLst>
                                  <p:childTnLst>
                                    <p:set>
                                      <p:cBhvr>
                                        <p:cTn id="184" dur="1" fill="hold">
                                          <p:stCondLst>
                                            <p:cond delay="0"/>
                                          </p:stCondLst>
                                        </p:cTn>
                                        <p:tgtEl>
                                          <p:spTgt spid="57"/>
                                        </p:tgtEl>
                                        <p:attrNameLst>
                                          <p:attrName>style.visibility</p:attrName>
                                        </p:attrNameLst>
                                      </p:cBhvr>
                                      <p:to>
                                        <p:strVal val="visible"/>
                                      </p:to>
                                    </p:set>
                                    <p:animEffect transition="in" filter="wipe(right)">
                                      <p:cBhvr>
                                        <p:cTn id="185" dur="1000"/>
                                        <p:tgtEl>
                                          <p:spTgt spid="57"/>
                                        </p:tgtEl>
                                      </p:cBhvr>
                                    </p:animEffect>
                                  </p:childTnLst>
                                </p:cTn>
                              </p:par>
                            </p:childTnLst>
                          </p:cTn>
                        </p:par>
                        <p:par>
                          <p:cTn id="186" fill="hold">
                            <p:stCondLst>
                              <p:cond delay="39000"/>
                            </p:stCondLst>
                            <p:childTnLst>
                              <p:par>
                                <p:cTn id="187" presetID="53" presetClass="entr" presetSubtype="16" fill="hold" nodeType="afterEffect">
                                  <p:stCondLst>
                                    <p:cond delay="0"/>
                                  </p:stCondLst>
                                  <p:childTnLst>
                                    <p:set>
                                      <p:cBhvr>
                                        <p:cTn id="188" dur="1" fill="hold">
                                          <p:stCondLst>
                                            <p:cond delay="0"/>
                                          </p:stCondLst>
                                        </p:cTn>
                                        <p:tgtEl>
                                          <p:spTgt spid="56"/>
                                        </p:tgtEl>
                                        <p:attrNameLst>
                                          <p:attrName>style.visibility</p:attrName>
                                        </p:attrNameLst>
                                      </p:cBhvr>
                                      <p:to>
                                        <p:strVal val="visible"/>
                                      </p:to>
                                    </p:set>
                                    <p:anim calcmode="lin" valueType="num">
                                      <p:cBhvr>
                                        <p:cTn id="189" dur="1000" fill="hold"/>
                                        <p:tgtEl>
                                          <p:spTgt spid="56"/>
                                        </p:tgtEl>
                                        <p:attrNameLst>
                                          <p:attrName>ppt_w</p:attrName>
                                        </p:attrNameLst>
                                      </p:cBhvr>
                                      <p:tavLst>
                                        <p:tav tm="0">
                                          <p:val>
                                            <p:fltVal val="0"/>
                                          </p:val>
                                        </p:tav>
                                        <p:tav tm="100000">
                                          <p:val>
                                            <p:strVal val="#ppt_w"/>
                                          </p:val>
                                        </p:tav>
                                      </p:tavLst>
                                    </p:anim>
                                    <p:anim calcmode="lin" valueType="num">
                                      <p:cBhvr>
                                        <p:cTn id="190" dur="1000" fill="hold"/>
                                        <p:tgtEl>
                                          <p:spTgt spid="56"/>
                                        </p:tgtEl>
                                        <p:attrNameLst>
                                          <p:attrName>ppt_h</p:attrName>
                                        </p:attrNameLst>
                                      </p:cBhvr>
                                      <p:tavLst>
                                        <p:tav tm="0">
                                          <p:val>
                                            <p:fltVal val="0"/>
                                          </p:val>
                                        </p:tav>
                                        <p:tav tm="100000">
                                          <p:val>
                                            <p:strVal val="#ppt_h"/>
                                          </p:val>
                                        </p:tav>
                                      </p:tavLst>
                                    </p:anim>
                                    <p:animEffect transition="in" filter="fade">
                                      <p:cBhvr>
                                        <p:cTn id="191" dur="1000"/>
                                        <p:tgtEl>
                                          <p:spTgt spid="56"/>
                                        </p:tgtEl>
                                      </p:cBhvr>
                                    </p:animEffect>
                                  </p:childTnLst>
                                </p:cTn>
                              </p:par>
                            </p:childTnLst>
                          </p:cTn>
                        </p:par>
                        <p:par>
                          <p:cTn id="192" fill="hold">
                            <p:stCondLst>
                              <p:cond delay="40000"/>
                            </p:stCondLst>
                            <p:childTnLst>
                              <p:par>
                                <p:cTn id="193" presetID="10" presetClass="entr" presetSubtype="0" fill="hold" nodeType="afterEffect">
                                  <p:stCondLst>
                                    <p:cond delay="0"/>
                                  </p:stCondLst>
                                  <p:childTnLst>
                                    <p:set>
                                      <p:cBhvr>
                                        <p:cTn id="194" dur="1" fill="hold">
                                          <p:stCondLst>
                                            <p:cond delay="0"/>
                                          </p:stCondLst>
                                        </p:cTn>
                                        <p:tgtEl>
                                          <p:spTgt spid="24583"/>
                                        </p:tgtEl>
                                        <p:attrNameLst>
                                          <p:attrName>style.visibility</p:attrName>
                                        </p:attrNameLst>
                                      </p:cBhvr>
                                      <p:to>
                                        <p:strVal val="visible"/>
                                      </p:to>
                                    </p:set>
                                    <p:animEffect transition="in" filter="fade">
                                      <p:cBhvr>
                                        <p:cTn id="195" dur="1000"/>
                                        <p:tgtEl>
                                          <p:spTgt spid="24583"/>
                                        </p:tgtEl>
                                      </p:cBhvr>
                                    </p:animEffect>
                                  </p:childTnLst>
                                </p:cTn>
                              </p:par>
                            </p:childTnLst>
                          </p:cTn>
                        </p:par>
                        <p:par>
                          <p:cTn id="196" fill="hold">
                            <p:stCondLst>
                              <p:cond delay="41000"/>
                            </p:stCondLst>
                            <p:childTnLst>
                              <p:par>
                                <p:cTn id="197" presetID="22" presetClass="entr" presetSubtype="8" fill="hold" nodeType="afterEffect">
                                  <p:stCondLst>
                                    <p:cond delay="0"/>
                                  </p:stCondLst>
                                  <p:childTnLst>
                                    <p:set>
                                      <p:cBhvr>
                                        <p:cTn id="198" dur="1" fill="hold">
                                          <p:stCondLst>
                                            <p:cond delay="0"/>
                                          </p:stCondLst>
                                        </p:cTn>
                                        <p:tgtEl>
                                          <p:spTgt spid="55"/>
                                        </p:tgtEl>
                                        <p:attrNameLst>
                                          <p:attrName>style.visibility</p:attrName>
                                        </p:attrNameLst>
                                      </p:cBhvr>
                                      <p:to>
                                        <p:strVal val="visible"/>
                                      </p:to>
                                    </p:set>
                                    <p:animEffect transition="in" filter="wipe(left)">
                                      <p:cBhvr>
                                        <p:cTn id="199" dur="1000"/>
                                        <p:tgtEl>
                                          <p:spTgt spid="55"/>
                                        </p:tgtEl>
                                      </p:cBhvr>
                                    </p:animEffect>
                                  </p:childTnLst>
                                </p:cTn>
                              </p:par>
                            </p:childTnLst>
                          </p:cTn>
                        </p:par>
                        <p:par>
                          <p:cTn id="200" fill="hold">
                            <p:stCondLst>
                              <p:cond delay="42000"/>
                            </p:stCondLst>
                            <p:childTnLst>
                              <p:par>
                                <p:cTn id="201" presetID="53" presetClass="entr" presetSubtype="16" fill="hold" nodeType="afterEffect">
                                  <p:stCondLst>
                                    <p:cond delay="0"/>
                                  </p:stCondLst>
                                  <p:childTnLst>
                                    <p:set>
                                      <p:cBhvr>
                                        <p:cTn id="202" dur="1" fill="hold">
                                          <p:stCondLst>
                                            <p:cond delay="0"/>
                                          </p:stCondLst>
                                        </p:cTn>
                                        <p:tgtEl>
                                          <p:spTgt spid="54"/>
                                        </p:tgtEl>
                                        <p:attrNameLst>
                                          <p:attrName>style.visibility</p:attrName>
                                        </p:attrNameLst>
                                      </p:cBhvr>
                                      <p:to>
                                        <p:strVal val="visible"/>
                                      </p:to>
                                    </p:set>
                                    <p:anim calcmode="lin" valueType="num">
                                      <p:cBhvr>
                                        <p:cTn id="203" dur="1000" fill="hold"/>
                                        <p:tgtEl>
                                          <p:spTgt spid="54"/>
                                        </p:tgtEl>
                                        <p:attrNameLst>
                                          <p:attrName>ppt_w</p:attrName>
                                        </p:attrNameLst>
                                      </p:cBhvr>
                                      <p:tavLst>
                                        <p:tav tm="0">
                                          <p:val>
                                            <p:fltVal val="0"/>
                                          </p:val>
                                        </p:tav>
                                        <p:tav tm="100000">
                                          <p:val>
                                            <p:strVal val="#ppt_w"/>
                                          </p:val>
                                        </p:tav>
                                      </p:tavLst>
                                    </p:anim>
                                    <p:anim calcmode="lin" valueType="num">
                                      <p:cBhvr>
                                        <p:cTn id="204" dur="1000" fill="hold"/>
                                        <p:tgtEl>
                                          <p:spTgt spid="54"/>
                                        </p:tgtEl>
                                        <p:attrNameLst>
                                          <p:attrName>ppt_h</p:attrName>
                                        </p:attrNameLst>
                                      </p:cBhvr>
                                      <p:tavLst>
                                        <p:tav tm="0">
                                          <p:val>
                                            <p:fltVal val="0"/>
                                          </p:val>
                                        </p:tav>
                                        <p:tav tm="100000">
                                          <p:val>
                                            <p:strVal val="#ppt_h"/>
                                          </p:val>
                                        </p:tav>
                                      </p:tavLst>
                                    </p:anim>
                                    <p:animEffect transition="in" filter="fade">
                                      <p:cBhvr>
                                        <p:cTn id="205" dur="1000"/>
                                        <p:tgtEl>
                                          <p:spTgt spid="54"/>
                                        </p:tgtEl>
                                      </p:cBhvr>
                                    </p:animEffect>
                                  </p:childTnLst>
                                </p:cTn>
                              </p:par>
                            </p:childTnLst>
                          </p:cTn>
                        </p:par>
                        <p:par>
                          <p:cTn id="206" fill="hold">
                            <p:stCondLst>
                              <p:cond delay="43000"/>
                            </p:stCondLst>
                            <p:childTnLst>
                              <p:par>
                                <p:cTn id="207" presetID="10" presetClass="entr" presetSubtype="0" fill="hold" nodeType="afterEffect">
                                  <p:stCondLst>
                                    <p:cond delay="0"/>
                                  </p:stCondLst>
                                  <p:childTnLst>
                                    <p:set>
                                      <p:cBhvr>
                                        <p:cTn id="208" dur="1" fill="hold">
                                          <p:stCondLst>
                                            <p:cond delay="0"/>
                                          </p:stCondLst>
                                        </p:cTn>
                                        <p:tgtEl>
                                          <p:spTgt spid="24586"/>
                                        </p:tgtEl>
                                        <p:attrNameLst>
                                          <p:attrName>style.visibility</p:attrName>
                                        </p:attrNameLst>
                                      </p:cBhvr>
                                      <p:to>
                                        <p:strVal val="visible"/>
                                      </p:to>
                                    </p:set>
                                    <p:animEffect transition="in" filter="fade">
                                      <p:cBhvr>
                                        <p:cTn id="209" dur="1000"/>
                                        <p:tgtEl>
                                          <p:spTgt spid="24586"/>
                                        </p:tgtEl>
                                      </p:cBhvr>
                                    </p:animEffect>
                                  </p:childTnLst>
                                </p:cTn>
                              </p:par>
                            </p:childTnLst>
                          </p:cTn>
                        </p:par>
                        <p:par>
                          <p:cTn id="210" fill="hold">
                            <p:stCondLst>
                              <p:cond delay="44000"/>
                            </p:stCondLst>
                            <p:childTnLst>
                              <p:par>
                                <p:cTn id="211" presetID="22" presetClass="entr" presetSubtype="2" fill="hold" nodeType="afterEffect">
                                  <p:stCondLst>
                                    <p:cond delay="0"/>
                                  </p:stCondLst>
                                  <p:childTnLst>
                                    <p:set>
                                      <p:cBhvr>
                                        <p:cTn id="212" dur="1" fill="hold">
                                          <p:stCondLst>
                                            <p:cond delay="0"/>
                                          </p:stCondLst>
                                        </p:cTn>
                                        <p:tgtEl>
                                          <p:spTgt spid="4"/>
                                        </p:tgtEl>
                                        <p:attrNameLst>
                                          <p:attrName>style.visibility</p:attrName>
                                        </p:attrNameLst>
                                      </p:cBhvr>
                                      <p:to>
                                        <p:strVal val="visible"/>
                                      </p:to>
                                    </p:set>
                                    <p:animEffect transition="in" filter="wipe(right)">
                                      <p:cBhvr>
                                        <p:cTn id="213" dur="1000"/>
                                        <p:tgtEl>
                                          <p:spTgt spid="4"/>
                                        </p:tgtEl>
                                      </p:cBhvr>
                                    </p:animEffect>
                                  </p:childTnLst>
                                </p:cTn>
                              </p:par>
                            </p:childTnLst>
                          </p:cTn>
                        </p:par>
                        <p:par>
                          <p:cTn id="214" fill="hold">
                            <p:stCondLst>
                              <p:cond delay="45000"/>
                            </p:stCondLst>
                            <p:childTnLst>
                              <p:par>
                                <p:cTn id="215" presetID="53" presetClass="entr" presetSubtype="16" fill="hold" nodeType="afterEffect">
                                  <p:stCondLst>
                                    <p:cond delay="0"/>
                                  </p:stCondLst>
                                  <p:childTnLst>
                                    <p:set>
                                      <p:cBhvr>
                                        <p:cTn id="216" dur="1" fill="hold">
                                          <p:stCondLst>
                                            <p:cond delay="0"/>
                                          </p:stCondLst>
                                        </p:cTn>
                                        <p:tgtEl>
                                          <p:spTgt spid="79"/>
                                        </p:tgtEl>
                                        <p:attrNameLst>
                                          <p:attrName>style.visibility</p:attrName>
                                        </p:attrNameLst>
                                      </p:cBhvr>
                                      <p:to>
                                        <p:strVal val="visible"/>
                                      </p:to>
                                    </p:set>
                                    <p:anim calcmode="lin" valueType="num">
                                      <p:cBhvr>
                                        <p:cTn id="217" dur="1000" fill="hold"/>
                                        <p:tgtEl>
                                          <p:spTgt spid="79"/>
                                        </p:tgtEl>
                                        <p:attrNameLst>
                                          <p:attrName>ppt_w</p:attrName>
                                        </p:attrNameLst>
                                      </p:cBhvr>
                                      <p:tavLst>
                                        <p:tav tm="0">
                                          <p:val>
                                            <p:fltVal val="0"/>
                                          </p:val>
                                        </p:tav>
                                        <p:tav tm="100000">
                                          <p:val>
                                            <p:strVal val="#ppt_w"/>
                                          </p:val>
                                        </p:tav>
                                      </p:tavLst>
                                    </p:anim>
                                    <p:anim calcmode="lin" valueType="num">
                                      <p:cBhvr>
                                        <p:cTn id="218" dur="1000" fill="hold"/>
                                        <p:tgtEl>
                                          <p:spTgt spid="79"/>
                                        </p:tgtEl>
                                        <p:attrNameLst>
                                          <p:attrName>ppt_h</p:attrName>
                                        </p:attrNameLst>
                                      </p:cBhvr>
                                      <p:tavLst>
                                        <p:tav tm="0">
                                          <p:val>
                                            <p:fltVal val="0"/>
                                          </p:val>
                                        </p:tav>
                                        <p:tav tm="100000">
                                          <p:val>
                                            <p:strVal val="#ppt_h"/>
                                          </p:val>
                                        </p:tav>
                                      </p:tavLst>
                                    </p:anim>
                                    <p:animEffect transition="in" filter="fade">
                                      <p:cBhvr>
                                        <p:cTn id="219" dur="1000"/>
                                        <p:tgtEl>
                                          <p:spTgt spid="79"/>
                                        </p:tgtEl>
                                      </p:cBhvr>
                                    </p:animEffect>
                                  </p:childTnLst>
                                </p:cTn>
                              </p:par>
                            </p:childTnLst>
                          </p:cTn>
                        </p:par>
                        <p:par>
                          <p:cTn id="220" fill="hold">
                            <p:stCondLst>
                              <p:cond delay="46000"/>
                            </p:stCondLst>
                            <p:childTnLst>
                              <p:par>
                                <p:cTn id="221" presetID="10" presetClass="entr" presetSubtype="0" fill="hold" nodeType="afterEffect">
                                  <p:stCondLst>
                                    <p:cond delay="0"/>
                                  </p:stCondLst>
                                  <p:childTnLst>
                                    <p:set>
                                      <p:cBhvr>
                                        <p:cTn id="222" dur="1" fill="hold">
                                          <p:stCondLst>
                                            <p:cond delay="0"/>
                                          </p:stCondLst>
                                        </p:cTn>
                                        <p:tgtEl>
                                          <p:spTgt spid="29"/>
                                        </p:tgtEl>
                                        <p:attrNameLst>
                                          <p:attrName>style.visibility</p:attrName>
                                        </p:attrNameLst>
                                      </p:cBhvr>
                                      <p:to>
                                        <p:strVal val="visible"/>
                                      </p:to>
                                    </p:set>
                                    <p:animEffect transition="in" filter="fade">
                                      <p:cBhvr>
                                        <p:cTn id="223" dur="1000"/>
                                        <p:tgtEl>
                                          <p:spTgt spid="29"/>
                                        </p:tgtEl>
                                      </p:cBhvr>
                                    </p:animEffect>
                                  </p:childTnLst>
                                </p:cTn>
                              </p:par>
                            </p:childTnLst>
                          </p:cTn>
                        </p:par>
                        <p:par>
                          <p:cTn id="224" fill="hold">
                            <p:stCondLst>
                              <p:cond delay="47000"/>
                            </p:stCondLst>
                            <p:childTnLst>
                              <p:par>
                                <p:cTn id="225" presetID="22" presetClass="entr" presetSubtype="8" fill="hold" nodeType="afterEffect">
                                  <p:stCondLst>
                                    <p:cond delay="0"/>
                                  </p:stCondLst>
                                  <p:childTnLst>
                                    <p:set>
                                      <p:cBhvr>
                                        <p:cTn id="226" dur="1" fill="hold">
                                          <p:stCondLst>
                                            <p:cond delay="0"/>
                                          </p:stCondLst>
                                        </p:cTn>
                                        <p:tgtEl>
                                          <p:spTgt spid="13"/>
                                        </p:tgtEl>
                                        <p:attrNameLst>
                                          <p:attrName>style.visibility</p:attrName>
                                        </p:attrNameLst>
                                      </p:cBhvr>
                                      <p:to>
                                        <p:strVal val="visible"/>
                                      </p:to>
                                    </p:set>
                                    <p:animEffect transition="in" filter="wipe(left)">
                                      <p:cBhvr>
                                        <p:cTn id="227" dur="1000"/>
                                        <p:tgtEl>
                                          <p:spTgt spid="13"/>
                                        </p:tgtEl>
                                      </p:cBhvr>
                                    </p:animEffect>
                                  </p:childTnLst>
                                </p:cTn>
                              </p:par>
                            </p:childTnLst>
                          </p:cTn>
                        </p:par>
                        <p:par>
                          <p:cTn id="228" fill="hold">
                            <p:stCondLst>
                              <p:cond delay="48000"/>
                            </p:stCondLst>
                            <p:childTnLst>
                              <p:par>
                                <p:cTn id="229" presetID="53" presetClass="entr" presetSubtype="16" fill="hold" nodeType="afterEffect">
                                  <p:stCondLst>
                                    <p:cond delay="0"/>
                                  </p:stCondLst>
                                  <p:childTnLst>
                                    <p:set>
                                      <p:cBhvr>
                                        <p:cTn id="230" dur="1" fill="hold">
                                          <p:stCondLst>
                                            <p:cond delay="0"/>
                                          </p:stCondLst>
                                        </p:cTn>
                                        <p:tgtEl>
                                          <p:spTgt spid="15"/>
                                        </p:tgtEl>
                                        <p:attrNameLst>
                                          <p:attrName>style.visibility</p:attrName>
                                        </p:attrNameLst>
                                      </p:cBhvr>
                                      <p:to>
                                        <p:strVal val="visible"/>
                                      </p:to>
                                    </p:set>
                                    <p:anim calcmode="lin" valueType="num">
                                      <p:cBhvr>
                                        <p:cTn id="231" dur="1000" fill="hold"/>
                                        <p:tgtEl>
                                          <p:spTgt spid="15"/>
                                        </p:tgtEl>
                                        <p:attrNameLst>
                                          <p:attrName>ppt_w</p:attrName>
                                        </p:attrNameLst>
                                      </p:cBhvr>
                                      <p:tavLst>
                                        <p:tav tm="0">
                                          <p:val>
                                            <p:fltVal val="0"/>
                                          </p:val>
                                        </p:tav>
                                        <p:tav tm="100000">
                                          <p:val>
                                            <p:strVal val="#ppt_w"/>
                                          </p:val>
                                        </p:tav>
                                      </p:tavLst>
                                    </p:anim>
                                    <p:anim calcmode="lin" valueType="num">
                                      <p:cBhvr>
                                        <p:cTn id="232" dur="1000" fill="hold"/>
                                        <p:tgtEl>
                                          <p:spTgt spid="15"/>
                                        </p:tgtEl>
                                        <p:attrNameLst>
                                          <p:attrName>ppt_h</p:attrName>
                                        </p:attrNameLst>
                                      </p:cBhvr>
                                      <p:tavLst>
                                        <p:tav tm="0">
                                          <p:val>
                                            <p:fltVal val="0"/>
                                          </p:val>
                                        </p:tav>
                                        <p:tav tm="100000">
                                          <p:val>
                                            <p:strVal val="#ppt_h"/>
                                          </p:val>
                                        </p:tav>
                                      </p:tavLst>
                                    </p:anim>
                                    <p:animEffect transition="in" filter="fade">
                                      <p:cBhvr>
                                        <p:cTn id="233" dur="1000"/>
                                        <p:tgtEl>
                                          <p:spTgt spid="15"/>
                                        </p:tgtEl>
                                      </p:cBhvr>
                                    </p:animEffect>
                                  </p:childTnLst>
                                </p:cTn>
                              </p:par>
                            </p:childTnLst>
                          </p:cTn>
                        </p:par>
                        <p:par>
                          <p:cTn id="234" fill="hold">
                            <p:stCondLst>
                              <p:cond delay="49000"/>
                            </p:stCondLst>
                            <p:childTnLst>
                              <p:par>
                                <p:cTn id="235" presetID="10" presetClass="entr" presetSubtype="0" fill="hold" nodeType="afterEffect">
                                  <p:stCondLst>
                                    <p:cond delay="0"/>
                                  </p:stCondLst>
                                  <p:childTnLst>
                                    <p:set>
                                      <p:cBhvr>
                                        <p:cTn id="236" dur="1" fill="hold">
                                          <p:stCondLst>
                                            <p:cond delay="0"/>
                                          </p:stCondLst>
                                        </p:cTn>
                                        <p:tgtEl>
                                          <p:spTgt spid="37"/>
                                        </p:tgtEl>
                                        <p:attrNameLst>
                                          <p:attrName>style.visibility</p:attrName>
                                        </p:attrNameLst>
                                      </p:cBhvr>
                                      <p:to>
                                        <p:strVal val="visible"/>
                                      </p:to>
                                    </p:set>
                                    <p:animEffect transition="in" filter="fade">
                                      <p:cBhvr>
                                        <p:cTn id="237" dur="1000"/>
                                        <p:tgtEl>
                                          <p:spTgt spid="37"/>
                                        </p:tgtEl>
                                      </p:cBhvr>
                                    </p:animEffect>
                                  </p:childTnLst>
                                </p:cTn>
                              </p:par>
                            </p:childTnLst>
                          </p:cTn>
                        </p:par>
                        <p:par>
                          <p:cTn id="238" fill="hold">
                            <p:stCondLst>
                              <p:cond delay="50000"/>
                            </p:stCondLst>
                            <p:childTnLst>
                              <p:par>
                                <p:cTn id="239" presetID="22" presetClass="entr" presetSubtype="2" fill="hold" nodeType="afterEffect">
                                  <p:stCondLst>
                                    <p:cond delay="0"/>
                                  </p:stCondLst>
                                  <p:childTnLst>
                                    <p:set>
                                      <p:cBhvr>
                                        <p:cTn id="240" dur="1" fill="hold">
                                          <p:stCondLst>
                                            <p:cond delay="0"/>
                                          </p:stCondLst>
                                        </p:cTn>
                                        <p:tgtEl>
                                          <p:spTgt spid="25"/>
                                        </p:tgtEl>
                                        <p:attrNameLst>
                                          <p:attrName>style.visibility</p:attrName>
                                        </p:attrNameLst>
                                      </p:cBhvr>
                                      <p:to>
                                        <p:strVal val="visible"/>
                                      </p:to>
                                    </p:set>
                                    <p:animEffect transition="in" filter="wipe(right)">
                                      <p:cBhvr>
                                        <p:cTn id="241" dur="1000"/>
                                        <p:tgtEl>
                                          <p:spTgt spid="25"/>
                                        </p:tgtEl>
                                      </p:cBhvr>
                                    </p:animEffect>
                                  </p:childTnLst>
                                </p:cTn>
                              </p:par>
                            </p:childTnLst>
                          </p:cTn>
                        </p:par>
                        <p:par>
                          <p:cTn id="242" fill="hold">
                            <p:stCondLst>
                              <p:cond delay="51000"/>
                            </p:stCondLst>
                            <p:childTnLst>
                              <p:par>
                                <p:cTn id="243" presetID="53" presetClass="entr" presetSubtype="16" fill="hold" nodeType="afterEffect">
                                  <p:stCondLst>
                                    <p:cond delay="0"/>
                                  </p:stCondLst>
                                  <p:childTnLst>
                                    <p:set>
                                      <p:cBhvr>
                                        <p:cTn id="244" dur="1" fill="hold">
                                          <p:stCondLst>
                                            <p:cond delay="0"/>
                                          </p:stCondLst>
                                        </p:cTn>
                                        <p:tgtEl>
                                          <p:spTgt spid="21"/>
                                        </p:tgtEl>
                                        <p:attrNameLst>
                                          <p:attrName>style.visibility</p:attrName>
                                        </p:attrNameLst>
                                      </p:cBhvr>
                                      <p:to>
                                        <p:strVal val="visible"/>
                                      </p:to>
                                    </p:set>
                                    <p:anim calcmode="lin" valueType="num">
                                      <p:cBhvr>
                                        <p:cTn id="245" dur="1000" fill="hold"/>
                                        <p:tgtEl>
                                          <p:spTgt spid="21"/>
                                        </p:tgtEl>
                                        <p:attrNameLst>
                                          <p:attrName>ppt_w</p:attrName>
                                        </p:attrNameLst>
                                      </p:cBhvr>
                                      <p:tavLst>
                                        <p:tav tm="0">
                                          <p:val>
                                            <p:fltVal val="0"/>
                                          </p:val>
                                        </p:tav>
                                        <p:tav tm="100000">
                                          <p:val>
                                            <p:strVal val="#ppt_w"/>
                                          </p:val>
                                        </p:tav>
                                      </p:tavLst>
                                    </p:anim>
                                    <p:anim calcmode="lin" valueType="num">
                                      <p:cBhvr>
                                        <p:cTn id="246" dur="1000" fill="hold"/>
                                        <p:tgtEl>
                                          <p:spTgt spid="21"/>
                                        </p:tgtEl>
                                        <p:attrNameLst>
                                          <p:attrName>ppt_h</p:attrName>
                                        </p:attrNameLst>
                                      </p:cBhvr>
                                      <p:tavLst>
                                        <p:tav tm="0">
                                          <p:val>
                                            <p:fltVal val="0"/>
                                          </p:val>
                                        </p:tav>
                                        <p:tav tm="100000">
                                          <p:val>
                                            <p:strVal val="#ppt_h"/>
                                          </p:val>
                                        </p:tav>
                                      </p:tavLst>
                                    </p:anim>
                                    <p:animEffect transition="in" filter="fade">
                                      <p:cBhvr>
                                        <p:cTn id="247" dur="1000"/>
                                        <p:tgtEl>
                                          <p:spTgt spid="21"/>
                                        </p:tgtEl>
                                      </p:cBhvr>
                                    </p:animEffect>
                                  </p:childTnLst>
                                </p:cTn>
                              </p:par>
                            </p:childTnLst>
                          </p:cTn>
                        </p:par>
                        <p:par>
                          <p:cTn id="248" fill="hold">
                            <p:stCondLst>
                              <p:cond delay="52000"/>
                            </p:stCondLst>
                            <p:childTnLst>
                              <p:par>
                                <p:cTn id="249" presetID="10" presetClass="entr" presetSubtype="0" fill="hold" nodeType="afterEffect">
                                  <p:stCondLst>
                                    <p:cond delay="0"/>
                                  </p:stCondLst>
                                  <p:childTnLst>
                                    <p:set>
                                      <p:cBhvr>
                                        <p:cTn id="250" dur="1" fill="hold">
                                          <p:stCondLst>
                                            <p:cond delay="0"/>
                                          </p:stCondLst>
                                        </p:cTn>
                                        <p:tgtEl>
                                          <p:spTgt spid="40"/>
                                        </p:tgtEl>
                                        <p:attrNameLst>
                                          <p:attrName>style.visibility</p:attrName>
                                        </p:attrNameLst>
                                      </p:cBhvr>
                                      <p:to>
                                        <p:strVal val="visible"/>
                                      </p:to>
                                    </p:set>
                                    <p:animEffect transition="in" filter="fade">
                                      <p:cBhvr>
                                        <p:cTn id="251" dur="1000"/>
                                        <p:tgtEl>
                                          <p:spTgt spid="40"/>
                                        </p:tgtEl>
                                      </p:cBhvr>
                                    </p:animEffect>
                                  </p:childTnLst>
                                </p:cTn>
                              </p:par>
                            </p:childTnLst>
                          </p:cTn>
                        </p:par>
                        <p:par>
                          <p:cTn id="252" fill="hold">
                            <p:stCondLst>
                              <p:cond delay="53000"/>
                            </p:stCondLst>
                            <p:childTnLst>
                              <p:par>
                                <p:cTn id="253" presetID="22" presetClass="entr" presetSubtype="8" fill="hold" nodeType="afterEffect">
                                  <p:stCondLst>
                                    <p:cond delay="0"/>
                                  </p:stCondLst>
                                  <p:childTnLst>
                                    <p:set>
                                      <p:cBhvr>
                                        <p:cTn id="254" dur="1" fill="hold">
                                          <p:stCondLst>
                                            <p:cond delay="0"/>
                                          </p:stCondLst>
                                        </p:cTn>
                                        <p:tgtEl>
                                          <p:spTgt spid="27"/>
                                        </p:tgtEl>
                                        <p:attrNameLst>
                                          <p:attrName>style.visibility</p:attrName>
                                        </p:attrNameLst>
                                      </p:cBhvr>
                                      <p:to>
                                        <p:strVal val="visible"/>
                                      </p:to>
                                    </p:set>
                                    <p:animEffect transition="in" filter="wipe(left)">
                                      <p:cBhvr>
                                        <p:cTn id="255" dur="1000"/>
                                        <p:tgtEl>
                                          <p:spTgt spid="27"/>
                                        </p:tgtEl>
                                      </p:cBhvr>
                                    </p:animEffect>
                                  </p:childTnLst>
                                </p:cTn>
                              </p:par>
                            </p:childTnLst>
                          </p:cTn>
                        </p:par>
                        <p:par>
                          <p:cTn id="256" fill="hold">
                            <p:stCondLst>
                              <p:cond delay="54000"/>
                            </p:stCondLst>
                            <p:childTnLst>
                              <p:par>
                                <p:cTn id="257" presetID="53" presetClass="entr" presetSubtype="16" fill="hold" nodeType="afterEffect">
                                  <p:stCondLst>
                                    <p:cond delay="0"/>
                                  </p:stCondLst>
                                  <p:childTnLst>
                                    <p:set>
                                      <p:cBhvr>
                                        <p:cTn id="258" dur="1" fill="hold">
                                          <p:stCondLst>
                                            <p:cond delay="0"/>
                                          </p:stCondLst>
                                        </p:cTn>
                                        <p:tgtEl>
                                          <p:spTgt spid="28"/>
                                        </p:tgtEl>
                                        <p:attrNameLst>
                                          <p:attrName>style.visibility</p:attrName>
                                        </p:attrNameLst>
                                      </p:cBhvr>
                                      <p:to>
                                        <p:strVal val="visible"/>
                                      </p:to>
                                    </p:set>
                                    <p:anim calcmode="lin" valueType="num">
                                      <p:cBhvr>
                                        <p:cTn id="259" dur="1000" fill="hold"/>
                                        <p:tgtEl>
                                          <p:spTgt spid="28"/>
                                        </p:tgtEl>
                                        <p:attrNameLst>
                                          <p:attrName>ppt_w</p:attrName>
                                        </p:attrNameLst>
                                      </p:cBhvr>
                                      <p:tavLst>
                                        <p:tav tm="0">
                                          <p:val>
                                            <p:fltVal val="0"/>
                                          </p:val>
                                        </p:tav>
                                        <p:tav tm="100000">
                                          <p:val>
                                            <p:strVal val="#ppt_w"/>
                                          </p:val>
                                        </p:tav>
                                      </p:tavLst>
                                    </p:anim>
                                    <p:anim calcmode="lin" valueType="num">
                                      <p:cBhvr>
                                        <p:cTn id="260" dur="1000" fill="hold"/>
                                        <p:tgtEl>
                                          <p:spTgt spid="28"/>
                                        </p:tgtEl>
                                        <p:attrNameLst>
                                          <p:attrName>ppt_h</p:attrName>
                                        </p:attrNameLst>
                                      </p:cBhvr>
                                      <p:tavLst>
                                        <p:tav tm="0">
                                          <p:val>
                                            <p:fltVal val="0"/>
                                          </p:val>
                                        </p:tav>
                                        <p:tav tm="100000">
                                          <p:val>
                                            <p:strVal val="#ppt_h"/>
                                          </p:val>
                                        </p:tav>
                                      </p:tavLst>
                                    </p:anim>
                                    <p:animEffect transition="in" filter="fade">
                                      <p:cBhvr>
                                        <p:cTn id="261" dur="1000"/>
                                        <p:tgtEl>
                                          <p:spTgt spid="28"/>
                                        </p:tgtEl>
                                      </p:cBhvr>
                                    </p:animEffect>
                                  </p:childTnLst>
                                </p:cTn>
                              </p:par>
                            </p:childTnLst>
                          </p:cTn>
                        </p:par>
                        <p:par>
                          <p:cTn id="262" fill="hold">
                            <p:stCondLst>
                              <p:cond delay="55000"/>
                            </p:stCondLst>
                            <p:childTnLst>
                              <p:par>
                                <p:cTn id="263" presetID="10" presetClass="entr" presetSubtype="0" fill="hold" nodeType="afterEffect">
                                  <p:stCondLst>
                                    <p:cond delay="0"/>
                                  </p:stCondLst>
                                  <p:childTnLst>
                                    <p:set>
                                      <p:cBhvr>
                                        <p:cTn id="264" dur="1" fill="hold">
                                          <p:stCondLst>
                                            <p:cond delay="0"/>
                                          </p:stCondLst>
                                        </p:cTn>
                                        <p:tgtEl>
                                          <p:spTgt spid="43"/>
                                        </p:tgtEl>
                                        <p:attrNameLst>
                                          <p:attrName>style.visibility</p:attrName>
                                        </p:attrNameLst>
                                      </p:cBhvr>
                                      <p:to>
                                        <p:strVal val="visible"/>
                                      </p:to>
                                    </p:set>
                                    <p:animEffect transition="in" filter="fade">
                                      <p:cBhvr>
                                        <p:cTn id="265" dur="1000"/>
                                        <p:tgtEl>
                                          <p:spTgt spid="43"/>
                                        </p:tgtEl>
                                      </p:cBhvr>
                                    </p:animEffect>
                                  </p:childTnLst>
                                </p:cTn>
                              </p:par>
                            </p:childTnLst>
                          </p:cTn>
                        </p:par>
                        <p:par>
                          <p:cTn id="266" fill="hold">
                            <p:stCondLst>
                              <p:cond delay="56000"/>
                            </p:stCondLst>
                            <p:childTnLst>
                              <p:par>
                                <p:cTn id="267" presetID="22" presetClass="entr" presetSubtype="2" fill="hold" nodeType="afterEffect">
                                  <p:stCondLst>
                                    <p:cond delay="0"/>
                                  </p:stCondLst>
                                  <p:childTnLst>
                                    <p:set>
                                      <p:cBhvr>
                                        <p:cTn id="268" dur="1" fill="hold">
                                          <p:stCondLst>
                                            <p:cond delay="0"/>
                                          </p:stCondLst>
                                        </p:cTn>
                                        <p:tgtEl>
                                          <p:spTgt spid="95"/>
                                        </p:tgtEl>
                                        <p:attrNameLst>
                                          <p:attrName>style.visibility</p:attrName>
                                        </p:attrNameLst>
                                      </p:cBhvr>
                                      <p:to>
                                        <p:strVal val="visible"/>
                                      </p:to>
                                    </p:set>
                                    <p:animEffect transition="in" filter="wipe(right)">
                                      <p:cBhvr>
                                        <p:cTn id="269" dur="1000"/>
                                        <p:tgtEl>
                                          <p:spTgt spid="95"/>
                                        </p:tgtEl>
                                      </p:cBhvr>
                                    </p:animEffect>
                                  </p:childTnLst>
                                </p:cTn>
                              </p:par>
                            </p:childTnLst>
                          </p:cTn>
                        </p:par>
                        <p:par>
                          <p:cTn id="270" fill="hold">
                            <p:stCondLst>
                              <p:cond delay="57000"/>
                            </p:stCondLst>
                            <p:childTnLst>
                              <p:par>
                                <p:cTn id="271" presetID="53" presetClass="entr" presetSubtype="16" fill="hold" nodeType="afterEffect">
                                  <p:stCondLst>
                                    <p:cond delay="0"/>
                                  </p:stCondLst>
                                  <p:childTnLst>
                                    <p:set>
                                      <p:cBhvr>
                                        <p:cTn id="272" dur="1" fill="hold">
                                          <p:stCondLst>
                                            <p:cond delay="0"/>
                                          </p:stCondLst>
                                        </p:cTn>
                                        <p:tgtEl>
                                          <p:spTgt spid="78"/>
                                        </p:tgtEl>
                                        <p:attrNameLst>
                                          <p:attrName>style.visibility</p:attrName>
                                        </p:attrNameLst>
                                      </p:cBhvr>
                                      <p:to>
                                        <p:strVal val="visible"/>
                                      </p:to>
                                    </p:set>
                                    <p:anim calcmode="lin" valueType="num">
                                      <p:cBhvr>
                                        <p:cTn id="273" dur="1000" fill="hold"/>
                                        <p:tgtEl>
                                          <p:spTgt spid="78"/>
                                        </p:tgtEl>
                                        <p:attrNameLst>
                                          <p:attrName>ppt_w</p:attrName>
                                        </p:attrNameLst>
                                      </p:cBhvr>
                                      <p:tavLst>
                                        <p:tav tm="0">
                                          <p:val>
                                            <p:fltVal val="0"/>
                                          </p:val>
                                        </p:tav>
                                        <p:tav tm="100000">
                                          <p:val>
                                            <p:strVal val="#ppt_w"/>
                                          </p:val>
                                        </p:tav>
                                      </p:tavLst>
                                    </p:anim>
                                    <p:anim calcmode="lin" valueType="num">
                                      <p:cBhvr>
                                        <p:cTn id="274" dur="1000" fill="hold"/>
                                        <p:tgtEl>
                                          <p:spTgt spid="78"/>
                                        </p:tgtEl>
                                        <p:attrNameLst>
                                          <p:attrName>ppt_h</p:attrName>
                                        </p:attrNameLst>
                                      </p:cBhvr>
                                      <p:tavLst>
                                        <p:tav tm="0">
                                          <p:val>
                                            <p:fltVal val="0"/>
                                          </p:val>
                                        </p:tav>
                                        <p:tav tm="100000">
                                          <p:val>
                                            <p:strVal val="#ppt_h"/>
                                          </p:val>
                                        </p:tav>
                                      </p:tavLst>
                                    </p:anim>
                                    <p:animEffect transition="in" filter="fade">
                                      <p:cBhvr>
                                        <p:cTn id="275" dur="1000"/>
                                        <p:tgtEl>
                                          <p:spTgt spid="78"/>
                                        </p:tgtEl>
                                      </p:cBhvr>
                                    </p:animEffect>
                                  </p:childTnLst>
                                </p:cTn>
                              </p:par>
                            </p:childTnLst>
                          </p:cTn>
                        </p:par>
                        <p:par>
                          <p:cTn id="276" fill="hold">
                            <p:stCondLst>
                              <p:cond delay="58000"/>
                            </p:stCondLst>
                            <p:childTnLst>
                              <p:par>
                                <p:cTn id="277" presetID="10" presetClass="entr" presetSubtype="0" fill="hold" nodeType="afterEffect">
                                  <p:stCondLst>
                                    <p:cond delay="0"/>
                                  </p:stCondLst>
                                  <p:childTnLst>
                                    <p:set>
                                      <p:cBhvr>
                                        <p:cTn id="278" dur="1" fill="hold">
                                          <p:stCondLst>
                                            <p:cond delay="0"/>
                                          </p:stCondLst>
                                        </p:cTn>
                                        <p:tgtEl>
                                          <p:spTgt spid="102"/>
                                        </p:tgtEl>
                                        <p:attrNameLst>
                                          <p:attrName>style.visibility</p:attrName>
                                        </p:attrNameLst>
                                      </p:cBhvr>
                                      <p:to>
                                        <p:strVal val="visible"/>
                                      </p:to>
                                    </p:set>
                                    <p:animEffect transition="in" filter="fade">
                                      <p:cBhvr>
                                        <p:cTn id="279" dur="1000"/>
                                        <p:tgtEl>
                                          <p:spTgt spid="102"/>
                                        </p:tgtEl>
                                      </p:cBhvr>
                                    </p:animEffect>
                                  </p:childTnLst>
                                </p:cTn>
                              </p:par>
                            </p:childTnLst>
                          </p:cTn>
                        </p:par>
                        <p:par>
                          <p:cTn id="280" fill="hold">
                            <p:stCondLst>
                              <p:cond delay="59000"/>
                            </p:stCondLst>
                            <p:childTnLst>
                              <p:par>
                                <p:cTn id="281" presetID="22" presetClass="entr" presetSubtype="8" fill="hold" nodeType="afterEffect">
                                  <p:stCondLst>
                                    <p:cond delay="0"/>
                                  </p:stCondLst>
                                  <p:childTnLst>
                                    <p:set>
                                      <p:cBhvr>
                                        <p:cTn id="282" dur="1" fill="hold">
                                          <p:stCondLst>
                                            <p:cond delay="0"/>
                                          </p:stCondLst>
                                        </p:cTn>
                                        <p:tgtEl>
                                          <p:spTgt spid="96"/>
                                        </p:tgtEl>
                                        <p:attrNameLst>
                                          <p:attrName>style.visibility</p:attrName>
                                        </p:attrNameLst>
                                      </p:cBhvr>
                                      <p:to>
                                        <p:strVal val="visible"/>
                                      </p:to>
                                    </p:set>
                                    <p:animEffect transition="in" filter="wipe(left)">
                                      <p:cBhvr>
                                        <p:cTn id="283" dur="1000"/>
                                        <p:tgtEl>
                                          <p:spTgt spid="96"/>
                                        </p:tgtEl>
                                      </p:cBhvr>
                                    </p:animEffect>
                                  </p:childTnLst>
                                </p:cTn>
                              </p:par>
                            </p:childTnLst>
                          </p:cTn>
                        </p:par>
                        <p:par>
                          <p:cTn id="284" fill="hold">
                            <p:stCondLst>
                              <p:cond delay="60000"/>
                            </p:stCondLst>
                            <p:childTnLst>
                              <p:par>
                                <p:cTn id="285" presetID="53" presetClass="entr" presetSubtype="16" fill="hold" nodeType="afterEffect">
                                  <p:stCondLst>
                                    <p:cond delay="0"/>
                                  </p:stCondLst>
                                  <p:childTnLst>
                                    <p:set>
                                      <p:cBhvr>
                                        <p:cTn id="286" dur="1" fill="hold">
                                          <p:stCondLst>
                                            <p:cond delay="0"/>
                                          </p:stCondLst>
                                        </p:cTn>
                                        <p:tgtEl>
                                          <p:spTgt spid="97"/>
                                        </p:tgtEl>
                                        <p:attrNameLst>
                                          <p:attrName>style.visibility</p:attrName>
                                        </p:attrNameLst>
                                      </p:cBhvr>
                                      <p:to>
                                        <p:strVal val="visible"/>
                                      </p:to>
                                    </p:set>
                                    <p:anim calcmode="lin" valueType="num">
                                      <p:cBhvr>
                                        <p:cTn id="287" dur="1000" fill="hold"/>
                                        <p:tgtEl>
                                          <p:spTgt spid="97"/>
                                        </p:tgtEl>
                                        <p:attrNameLst>
                                          <p:attrName>ppt_w</p:attrName>
                                        </p:attrNameLst>
                                      </p:cBhvr>
                                      <p:tavLst>
                                        <p:tav tm="0">
                                          <p:val>
                                            <p:fltVal val="0"/>
                                          </p:val>
                                        </p:tav>
                                        <p:tav tm="100000">
                                          <p:val>
                                            <p:strVal val="#ppt_w"/>
                                          </p:val>
                                        </p:tav>
                                      </p:tavLst>
                                    </p:anim>
                                    <p:anim calcmode="lin" valueType="num">
                                      <p:cBhvr>
                                        <p:cTn id="288" dur="1000" fill="hold"/>
                                        <p:tgtEl>
                                          <p:spTgt spid="97"/>
                                        </p:tgtEl>
                                        <p:attrNameLst>
                                          <p:attrName>ppt_h</p:attrName>
                                        </p:attrNameLst>
                                      </p:cBhvr>
                                      <p:tavLst>
                                        <p:tav tm="0">
                                          <p:val>
                                            <p:fltVal val="0"/>
                                          </p:val>
                                        </p:tav>
                                        <p:tav tm="100000">
                                          <p:val>
                                            <p:strVal val="#ppt_h"/>
                                          </p:val>
                                        </p:tav>
                                      </p:tavLst>
                                    </p:anim>
                                    <p:animEffect transition="in" filter="fade">
                                      <p:cBhvr>
                                        <p:cTn id="289" dur="1000"/>
                                        <p:tgtEl>
                                          <p:spTgt spid="97"/>
                                        </p:tgtEl>
                                      </p:cBhvr>
                                    </p:animEffect>
                                  </p:childTnLst>
                                </p:cTn>
                              </p:par>
                            </p:childTnLst>
                          </p:cTn>
                        </p:par>
                        <p:par>
                          <p:cTn id="290" fill="hold">
                            <p:stCondLst>
                              <p:cond delay="61000"/>
                            </p:stCondLst>
                            <p:childTnLst>
                              <p:par>
                                <p:cTn id="291" presetID="10" presetClass="entr" presetSubtype="0" fill="hold" nodeType="afterEffect">
                                  <p:stCondLst>
                                    <p:cond delay="0"/>
                                  </p:stCondLst>
                                  <p:childTnLst>
                                    <p:set>
                                      <p:cBhvr>
                                        <p:cTn id="292" dur="1" fill="hold">
                                          <p:stCondLst>
                                            <p:cond delay="0"/>
                                          </p:stCondLst>
                                        </p:cTn>
                                        <p:tgtEl>
                                          <p:spTgt spid="105"/>
                                        </p:tgtEl>
                                        <p:attrNameLst>
                                          <p:attrName>style.visibility</p:attrName>
                                        </p:attrNameLst>
                                      </p:cBhvr>
                                      <p:to>
                                        <p:strVal val="visible"/>
                                      </p:to>
                                    </p:set>
                                    <p:animEffect transition="in" filter="fade">
                                      <p:cBhvr>
                                        <p:cTn id="293" dur="1000"/>
                                        <p:tgtEl>
                                          <p:spTgt spid="105"/>
                                        </p:tgtEl>
                                      </p:cBhvr>
                                    </p:animEffect>
                                  </p:childTnLst>
                                </p:cTn>
                              </p:par>
                            </p:childTnLst>
                          </p:cTn>
                        </p:par>
                        <p:par>
                          <p:cTn id="294" fill="hold">
                            <p:stCondLst>
                              <p:cond delay="62000"/>
                            </p:stCondLst>
                            <p:childTnLst>
                              <p:par>
                                <p:cTn id="295" presetID="22" presetClass="entr" presetSubtype="2" fill="hold" nodeType="afterEffect">
                                  <p:stCondLst>
                                    <p:cond delay="0"/>
                                  </p:stCondLst>
                                  <p:childTnLst>
                                    <p:set>
                                      <p:cBhvr>
                                        <p:cTn id="296" dur="1" fill="hold">
                                          <p:stCondLst>
                                            <p:cond delay="0"/>
                                          </p:stCondLst>
                                        </p:cTn>
                                        <p:tgtEl>
                                          <p:spTgt spid="99"/>
                                        </p:tgtEl>
                                        <p:attrNameLst>
                                          <p:attrName>style.visibility</p:attrName>
                                        </p:attrNameLst>
                                      </p:cBhvr>
                                      <p:to>
                                        <p:strVal val="visible"/>
                                      </p:to>
                                    </p:set>
                                    <p:animEffect transition="in" filter="wipe(right)">
                                      <p:cBhvr>
                                        <p:cTn id="297" dur="1000"/>
                                        <p:tgtEl>
                                          <p:spTgt spid="99"/>
                                        </p:tgtEl>
                                      </p:cBhvr>
                                    </p:animEffect>
                                  </p:childTnLst>
                                </p:cTn>
                              </p:par>
                            </p:childTnLst>
                          </p:cTn>
                        </p:par>
                        <p:par>
                          <p:cTn id="298" fill="hold">
                            <p:stCondLst>
                              <p:cond delay="63000"/>
                            </p:stCondLst>
                            <p:childTnLst>
                              <p:par>
                                <p:cTn id="299" presetID="53" presetClass="entr" presetSubtype="16" fill="hold" nodeType="afterEffect">
                                  <p:stCondLst>
                                    <p:cond delay="0"/>
                                  </p:stCondLst>
                                  <p:childTnLst>
                                    <p:set>
                                      <p:cBhvr>
                                        <p:cTn id="300" dur="1" fill="hold">
                                          <p:stCondLst>
                                            <p:cond delay="0"/>
                                          </p:stCondLst>
                                        </p:cTn>
                                        <p:tgtEl>
                                          <p:spTgt spid="98"/>
                                        </p:tgtEl>
                                        <p:attrNameLst>
                                          <p:attrName>style.visibility</p:attrName>
                                        </p:attrNameLst>
                                      </p:cBhvr>
                                      <p:to>
                                        <p:strVal val="visible"/>
                                      </p:to>
                                    </p:set>
                                    <p:anim calcmode="lin" valueType="num">
                                      <p:cBhvr>
                                        <p:cTn id="301" dur="1000" fill="hold"/>
                                        <p:tgtEl>
                                          <p:spTgt spid="98"/>
                                        </p:tgtEl>
                                        <p:attrNameLst>
                                          <p:attrName>ppt_w</p:attrName>
                                        </p:attrNameLst>
                                      </p:cBhvr>
                                      <p:tavLst>
                                        <p:tav tm="0">
                                          <p:val>
                                            <p:fltVal val="0"/>
                                          </p:val>
                                        </p:tav>
                                        <p:tav tm="100000">
                                          <p:val>
                                            <p:strVal val="#ppt_w"/>
                                          </p:val>
                                        </p:tav>
                                      </p:tavLst>
                                    </p:anim>
                                    <p:anim calcmode="lin" valueType="num">
                                      <p:cBhvr>
                                        <p:cTn id="302" dur="1000" fill="hold"/>
                                        <p:tgtEl>
                                          <p:spTgt spid="98"/>
                                        </p:tgtEl>
                                        <p:attrNameLst>
                                          <p:attrName>ppt_h</p:attrName>
                                        </p:attrNameLst>
                                      </p:cBhvr>
                                      <p:tavLst>
                                        <p:tav tm="0">
                                          <p:val>
                                            <p:fltVal val="0"/>
                                          </p:val>
                                        </p:tav>
                                        <p:tav tm="100000">
                                          <p:val>
                                            <p:strVal val="#ppt_h"/>
                                          </p:val>
                                        </p:tav>
                                      </p:tavLst>
                                    </p:anim>
                                    <p:animEffect transition="in" filter="fade">
                                      <p:cBhvr>
                                        <p:cTn id="303" dur="1000"/>
                                        <p:tgtEl>
                                          <p:spTgt spid="98"/>
                                        </p:tgtEl>
                                      </p:cBhvr>
                                    </p:animEffect>
                                  </p:childTnLst>
                                </p:cTn>
                              </p:par>
                            </p:childTnLst>
                          </p:cTn>
                        </p:par>
                        <p:par>
                          <p:cTn id="304" fill="hold">
                            <p:stCondLst>
                              <p:cond delay="64000"/>
                            </p:stCondLst>
                            <p:childTnLst>
                              <p:par>
                                <p:cTn id="305" presetID="10" presetClass="entr" presetSubtype="0" fill="hold" nodeType="afterEffect">
                                  <p:stCondLst>
                                    <p:cond delay="0"/>
                                  </p:stCondLst>
                                  <p:childTnLst>
                                    <p:set>
                                      <p:cBhvr>
                                        <p:cTn id="306" dur="1" fill="hold">
                                          <p:stCondLst>
                                            <p:cond delay="0"/>
                                          </p:stCondLst>
                                        </p:cTn>
                                        <p:tgtEl>
                                          <p:spTgt spid="108"/>
                                        </p:tgtEl>
                                        <p:attrNameLst>
                                          <p:attrName>style.visibility</p:attrName>
                                        </p:attrNameLst>
                                      </p:cBhvr>
                                      <p:to>
                                        <p:strVal val="visible"/>
                                      </p:to>
                                    </p:set>
                                    <p:animEffect transition="in" filter="fade">
                                      <p:cBhvr>
                                        <p:cTn id="307" dur="1000"/>
                                        <p:tgtEl>
                                          <p:spTgt spid="108"/>
                                        </p:tgtEl>
                                      </p:cBhvr>
                                    </p:animEffect>
                                  </p:childTnLst>
                                </p:cTn>
                              </p:par>
                            </p:childTnLst>
                          </p:cTn>
                        </p:par>
                        <p:par>
                          <p:cTn id="308" fill="hold">
                            <p:stCondLst>
                              <p:cond delay="65000"/>
                            </p:stCondLst>
                            <p:childTnLst>
                              <p:par>
                                <p:cTn id="309" presetID="22" presetClass="entr" presetSubtype="8" fill="hold" nodeType="afterEffect">
                                  <p:stCondLst>
                                    <p:cond delay="0"/>
                                  </p:stCondLst>
                                  <p:childTnLst>
                                    <p:set>
                                      <p:cBhvr>
                                        <p:cTn id="310" dur="1" fill="hold">
                                          <p:stCondLst>
                                            <p:cond delay="0"/>
                                          </p:stCondLst>
                                        </p:cTn>
                                        <p:tgtEl>
                                          <p:spTgt spid="100"/>
                                        </p:tgtEl>
                                        <p:attrNameLst>
                                          <p:attrName>style.visibility</p:attrName>
                                        </p:attrNameLst>
                                      </p:cBhvr>
                                      <p:to>
                                        <p:strVal val="visible"/>
                                      </p:to>
                                    </p:set>
                                    <p:animEffect transition="in" filter="wipe(left)">
                                      <p:cBhvr>
                                        <p:cTn id="311" dur="1000"/>
                                        <p:tgtEl>
                                          <p:spTgt spid="100"/>
                                        </p:tgtEl>
                                      </p:cBhvr>
                                    </p:animEffect>
                                  </p:childTnLst>
                                </p:cTn>
                              </p:par>
                            </p:childTnLst>
                          </p:cTn>
                        </p:par>
                        <p:par>
                          <p:cTn id="312" fill="hold">
                            <p:stCondLst>
                              <p:cond delay="66000"/>
                            </p:stCondLst>
                            <p:childTnLst>
                              <p:par>
                                <p:cTn id="313" presetID="53" presetClass="entr" presetSubtype="16" fill="hold" nodeType="afterEffect">
                                  <p:stCondLst>
                                    <p:cond delay="0"/>
                                  </p:stCondLst>
                                  <p:childTnLst>
                                    <p:set>
                                      <p:cBhvr>
                                        <p:cTn id="314" dur="1" fill="hold">
                                          <p:stCondLst>
                                            <p:cond delay="0"/>
                                          </p:stCondLst>
                                        </p:cTn>
                                        <p:tgtEl>
                                          <p:spTgt spid="101"/>
                                        </p:tgtEl>
                                        <p:attrNameLst>
                                          <p:attrName>style.visibility</p:attrName>
                                        </p:attrNameLst>
                                      </p:cBhvr>
                                      <p:to>
                                        <p:strVal val="visible"/>
                                      </p:to>
                                    </p:set>
                                    <p:anim calcmode="lin" valueType="num">
                                      <p:cBhvr>
                                        <p:cTn id="315" dur="1000" fill="hold"/>
                                        <p:tgtEl>
                                          <p:spTgt spid="101"/>
                                        </p:tgtEl>
                                        <p:attrNameLst>
                                          <p:attrName>ppt_w</p:attrName>
                                        </p:attrNameLst>
                                      </p:cBhvr>
                                      <p:tavLst>
                                        <p:tav tm="0">
                                          <p:val>
                                            <p:fltVal val="0"/>
                                          </p:val>
                                        </p:tav>
                                        <p:tav tm="100000">
                                          <p:val>
                                            <p:strVal val="#ppt_w"/>
                                          </p:val>
                                        </p:tav>
                                      </p:tavLst>
                                    </p:anim>
                                    <p:anim calcmode="lin" valueType="num">
                                      <p:cBhvr>
                                        <p:cTn id="316" dur="1000" fill="hold"/>
                                        <p:tgtEl>
                                          <p:spTgt spid="101"/>
                                        </p:tgtEl>
                                        <p:attrNameLst>
                                          <p:attrName>ppt_h</p:attrName>
                                        </p:attrNameLst>
                                      </p:cBhvr>
                                      <p:tavLst>
                                        <p:tav tm="0">
                                          <p:val>
                                            <p:fltVal val="0"/>
                                          </p:val>
                                        </p:tav>
                                        <p:tav tm="100000">
                                          <p:val>
                                            <p:strVal val="#ppt_h"/>
                                          </p:val>
                                        </p:tav>
                                      </p:tavLst>
                                    </p:anim>
                                    <p:animEffect transition="in" filter="fade">
                                      <p:cBhvr>
                                        <p:cTn id="317" dur="1000"/>
                                        <p:tgtEl>
                                          <p:spTgt spid="101"/>
                                        </p:tgtEl>
                                      </p:cBhvr>
                                    </p:animEffect>
                                  </p:childTnLst>
                                </p:cTn>
                              </p:par>
                            </p:childTnLst>
                          </p:cTn>
                        </p:par>
                        <p:par>
                          <p:cTn id="318" fill="hold">
                            <p:stCondLst>
                              <p:cond delay="67000"/>
                            </p:stCondLst>
                            <p:childTnLst>
                              <p:par>
                                <p:cTn id="319" presetID="10" presetClass="entr" presetSubtype="0" fill="hold" nodeType="afterEffect">
                                  <p:stCondLst>
                                    <p:cond delay="0"/>
                                  </p:stCondLst>
                                  <p:childTnLst>
                                    <p:set>
                                      <p:cBhvr>
                                        <p:cTn id="320" dur="1" fill="hold">
                                          <p:stCondLst>
                                            <p:cond delay="0"/>
                                          </p:stCondLst>
                                        </p:cTn>
                                        <p:tgtEl>
                                          <p:spTgt spid="111"/>
                                        </p:tgtEl>
                                        <p:attrNameLst>
                                          <p:attrName>style.visibility</p:attrName>
                                        </p:attrNameLst>
                                      </p:cBhvr>
                                      <p:to>
                                        <p:strVal val="visible"/>
                                      </p:to>
                                    </p:set>
                                    <p:animEffect transition="in" filter="fade">
                                      <p:cBhvr>
                                        <p:cTn id="321" dur="1000"/>
                                        <p:tgtEl>
                                          <p:spTgt spid="111"/>
                                        </p:tgtEl>
                                      </p:cBhvr>
                                    </p:animEffect>
                                  </p:childTnLst>
                                </p:cTn>
                              </p:par>
                            </p:childTnLst>
                          </p:cTn>
                        </p:par>
                        <p:par>
                          <p:cTn id="322" fill="hold">
                            <p:stCondLst>
                              <p:cond delay="68000"/>
                            </p:stCondLst>
                            <p:childTnLst>
                              <p:par>
                                <p:cTn id="323" presetID="22" presetClass="entr" presetSubtype="2" fill="hold" nodeType="afterEffect">
                                  <p:stCondLst>
                                    <p:cond delay="0"/>
                                  </p:stCondLst>
                                  <p:childTnLst>
                                    <p:set>
                                      <p:cBhvr>
                                        <p:cTn id="324" dur="1" fill="hold">
                                          <p:stCondLst>
                                            <p:cond delay="0"/>
                                          </p:stCondLst>
                                        </p:cTn>
                                        <p:tgtEl>
                                          <p:spTgt spid="24631"/>
                                        </p:tgtEl>
                                        <p:attrNameLst>
                                          <p:attrName>style.visibility</p:attrName>
                                        </p:attrNameLst>
                                      </p:cBhvr>
                                      <p:to>
                                        <p:strVal val="visible"/>
                                      </p:to>
                                    </p:set>
                                    <p:animEffect transition="in" filter="wipe(right)">
                                      <p:cBhvr>
                                        <p:cTn id="325" dur="1000"/>
                                        <p:tgtEl>
                                          <p:spTgt spid="24631"/>
                                        </p:tgtEl>
                                      </p:cBhvr>
                                    </p:animEffect>
                                  </p:childTnLst>
                                </p:cTn>
                              </p:par>
                            </p:childTnLst>
                          </p:cTn>
                        </p:par>
                        <p:par>
                          <p:cTn id="326" fill="hold">
                            <p:stCondLst>
                              <p:cond delay="69000"/>
                            </p:stCondLst>
                            <p:childTnLst>
                              <p:par>
                                <p:cTn id="327" presetID="53" presetClass="entr" presetSubtype="16" fill="hold" nodeType="afterEffect">
                                  <p:stCondLst>
                                    <p:cond delay="0"/>
                                  </p:stCondLst>
                                  <p:childTnLst>
                                    <p:set>
                                      <p:cBhvr>
                                        <p:cTn id="328" dur="1" fill="hold">
                                          <p:stCondLst>
                                            <p:cond delay="0"/>
                                          </p:stCondLst>
                                        </p:cTn>
                                        <p:tgtEl>
                                          <p:spTgt spid="24630"/>
                                        </p:tgtEl>
                                        <p:attrNameLst>
                                          <p:attrName>style.visibility</p:attrName>
                                        </p:attrNameLst>
                                      </p:cBhvr>
                                      <p:to>
                                        <p:strVal val="visible"/>
                                      </p:to>
                                    </p:set>
                                    <p:anim calcmode="lin" valueType="num">
                                      <p:cBhvr>
                                        <p:cTn id="329" dur="1000" fill="hold"/>
                                        <p:tgtEl>
                                          <p:spTgt spid="24630"/>
                                        </p:tgtEl>
                                        <p:attrNameLst>
                                          <p:attrName>ppt_w</p:attrName>
                                        </p:attrNameLst>
                                      </p:cBhvr>
                                      <p:tavLst>
                                        <p:tav tm="0">
                                          <p:val>
                                            <p:fltVal val="0"/>
                                          </p:val>
                                        </p:tav>
                                        <p:tav tm="100000">
                                          <p:val>
                                            <p:strVal val="#ppt_w"/>
                                          </p:val>
                                        </p:tav>
                                      </p:tavLst>
                                    </p:anim>
                                    <p:anim calcmode="lin" valueType="num">
                                      <p:cBhvr>
                                        <p:cTn id="330" dur="1000" fill="hold"/>
                                        <p:tgtEl>
                                          <p:spTgt spid="24630"/>
                                        </p:tgtEl>
                                        <p:attrNameLst>
                                          <p:attrName>ppt_h</p:attrName>
                                        </p:attrNameLst>
                                      </p:cBhvr>
                                      <p:tavLst>
                                        <p:tav tm="0">
                                          <p:val>
                                            <p:fltVal val="0"/>
                                          </p:val>
                                        </p:tav>
                                        <p:tav tm="100000">
                                          <p:val>
                                            <p:strVal val="#ppt_h"/>
                                          </p:val>
                                        </p:tav>
                                      </p:tavLst>
                                    </p:anim>
                                    <p:animEffect transition="in" filter="fade">
                                      <p:cBhvr>
                                        <p:cTn id="331" dur="1000"/>
                                        <p:tgtEl>
                                          <p:spTgt spid="24630"/>
                                        </p:tgtEl>
                                      </p:cBhvr>
                                    </p:animEffect>
                                  </p:childTnLst>
                                </p:cTn>
                              </p:par>
                            </p:childTnLst>
                          </p:cTn>
                        </p:par>
                        <p:par>
                          <p:cTn id="332" fill="hold">
                            <p:stCondLst>
                              <p:cond delay="70000"/>
                            </p:stCondLst>
                            <p:childTnLst>
                              <p:par>
                                <p:cTn id="333" presetID="10" presetClass="entr" presetSubtype="0" fill="hold" nodeType="afterEffect">
                                  <p:stCondLst>
                                    <p:cond delay="0"/>
                                  </p:stCondLst>
                                  <p:childTnLst>
                                    <p:set>
                                      <p:cBhvr>
                                        <p:cTn id="334" dur="1" fill="hold">
                                          <p:stCondLst>
                                            <p:cond delay="0"/>
                                          </p:stCondLst>
                                        </p:cTn>
                                        <p:tgtEl>
                                          <p:spTgt spid="24638"/>
                                        </p:tgtEl>
                                        <p:attrNameLst>
                                          <p:attrName>style.visibility</p:attrName>
                                        </p:attrNameLst>
                                      </p:cBhvr>
                                      <p:to>
                                        <p:strVal val="visible"/>
                                      </p:to>
                                    </p:set>
                                    <p:animEffect transition="in" filter="fade">
                                      <p:cBhvr>
                                        <p:cTn id="335" dur="1000"/>
                                        <p:tgtEl>
                                          <p:spTgt spid="24638"/>
                                        </p:tgtEl>
                                      </p:cBhvr>
                                    </p:animEffect>
                                  </p:childTnLst>
                                </p:cTn>
                              </p:par>
                            </p:childTnLst>
                          </p:cTn>
                        </p:par>
                        <p:par>
                          <p:cTn id="336" fill="hold">
                            <p:stCondLst>
                              <p:cond delay="71000"/>
                            </p:stCondLst>
                            <p:childTnLst>
                              <p:par>
                                <p:cTn id="337" presetID="22" presetClass="entr" presetSubtype="8" fill="hold" nodeType="afterEffect">
                                  <p:stCondLst>
                                    <p:cond delay="0"/>
                                  </p:stCondLst>
                                  <p:childTnLst>
                                    <p:set>
                                      <p:cBhvr>
                                        <p:cTn id="338" dur="1" fill="hold">
                                          <p:stCondLst>
                                            <p:cond delay="0"/>
                                          </p:stCondLst>
                                        </p:cTn>
                                        <p:tgtEl>
                                          <p:spTgt spid="24632"/>
                                        </p:tgtEl>
                                        <p:attrNameLst>
                                          <p:attrName>style.visibility</p:attrName>
                                        </p:attrNameLst>
                                      </p:cBhvr>
                                      <p:to>
                                        <p:strVal val="visible"/>
                                      </p:to>
                                    </p:set>
                                    <p:animEffect transition="in" filter="wipe(left)">
                                      <p:cBhvr>
                                        <p:cTn id="339" dur="1000"/>
                                        <p:tgtEl>
                                          <p:spTgt spid="24632"/>
                                        </p:tgtEl>
                                      </p:cBhvr>
                                    </p:animEffect>
                                  </p:childTnLst>
                                </p:cTn>
                              </p:par>
                            </p:childTnLst>
                          </p:cTn>
                        </p:par>
                        <p:par>
                          <p:cTn id="340" fill="hold">
                            <p:stCondLst>
                              <p:cond delay="72000"/>
                            </p:stCondLst>
                            <p:childTnLst>
                              <p:par>
                                <p:cTn id="341" presetID="53" presetClass="entr" presetSubtype="16" fill="hold" nodeType="afterEffect">
                                  <p:stCondLst>
                                    <p:cond delay="0"/>
                                  </p:stCondLst>
                                  <p:childTnLst>
                                    <p:set>
                                      <p:cBhvr>
                                        <p:cTn id="342" dur="1" fill="hold">
                                          <p:stCondLst>
                                            <p:cond delay="0"/>
                                          </p:stCondLst>
                                        </p:cTn>
                                        <p:tgtEl>
                                          <p:spTgt spid="24633"/>
                                        </p:tgtEl>
                                        <p:attrNameLst>
                                          <p:attrName>style.visibility</p:attrName>
                                        </p:attrNameLst>
                                      </p:cBhvr>
                                      <p:to>
                                        <p:strVal val="visible"/>
                                      </p:to>
                                    </p:set>
                                    <p:anim calcmode="lin" valueType="num">
                                      <p:cBhvr>
                                        <p:cTn id="343" dur="1000" fill="hold"/>
                                        <p:tgtEl>
                                          <p:spTgt spid="24633"/>
                                        </p:tgtEl>
                                        <p:attrNameLst>
                                          <p:attrName>ppt_w</p:attrName>
                                        </p:attrNameLst>
                                      </p:cBhvr>
                                      <p:tavLst>
                                        <p:tav tm="0">
                                          <p:val>
                                            <p:fltVal val="0"/>
                                          </p:val>
                                        </p:tav>
                                        <p:tav tm="100000">
                                          <p:val>
                                            <p:strVal val="#ppt_w"/>
                                          </p:val>
                                        </p:tav>
                                      </p:tavLst>
                                    </p:anim>
                                    <p:anim calcmode="lin" valueType="num">
                                      <p:cBhvr>
                                        <p:cTn id="344" dur="1000" fill="hold"/>
                                        <p:tgtEl>
                                          <p:spTgt spid="24633"/>
                                        </p:tgtEl>
                                        <p:attrNameLst>
                                          <p:attrName>ppt_h</p:attrName>
                                        </p:attrNameLst>
                                      </p:cBhvr>
                                      <p:tavLst>
                                        <p:tav tm="0">
                                          <p:val>
                                            <p:fltVal val="0"/>
                                          </p:val>
                                        </p:tav>
                                        <p:tav tm="100000">
                                          <p:val>
                                            <p:strVal val="#ppt_h"/>
                                          </p:val>
                                        </p:tav>
                                      </p:tavLst>
                                    </p:anim>
                                    <p:animEffect transition="in" filter="fade">
                                      <p:cBhvr>
                                        <p:cTn id="345" dur="1000"/>
                                        <p:tgtEl>
                                          <p:spTgt spid="24633"/>
                                        </p:tgtEl>
                                      </p:cBhvr>
                                    </p:animEffect>
                                  </p:childTnLst>
                                </p:cTn>
                              </p:par>
                            </p:childTnLst>
                          </p:cTn>
                        </p:par>
                        <p:par>
                          <p:cTn id="346" fill="hold">
                            <p:stCondLst>
                              <p:cond delay="73000"/>
                            </p:stCondLst>
                            <p:childTnLst>
                              <p:par>
                                <p:cTn id="347" presetID="10" presetClass="entr" presetSubtype="0" fill="hold" nodeType="afterEffect">
                                  <p:stCondLst>
                                    <p:cond delay="0"/>
                                  </p:stCondLst>
                                  <p:childTnLst>
                                    <p:set>
                                      <p:cBhvr>
                                        <p:cTn id="348" dur="1" fill="hold">
                                          <p:stCondLst>
                                            <p:cond delay="0"/>
                                          </p:stCondLst>
                                        </p:cTn>
                                        <p:tgtEl>
                                          <p:spTgt spid="24641"/>
                                        </p:tgtEl>
                                        <p:attrNameLst>
                                          <p:attrName>style.visibility</p:attrName>
                                        </p:attrNameLst>
                                      </p:cBhvr>
                                      <p:to>
                                        <p:strVal val="visible"/>
                                      </p:to>
                                    </p:set>
                                    <p:animEffect transition="in" filter="fade">
                                      <p:cBhvr>
                                        <p:cTn id="349" dur="1000"/>
                                        <p:tgtEl>
                                          <p:spTgt spid="24641"/>
                                        </p:tgtEl>
                                      </p:cBhvr>
                                    </p:animEffect>
                                  </p:childTnLst>
                                </p:cTn>
                              </p:par>
                            </p:childTnLst>
                          </p:cTn>
                        </p:par>
                        <p:par>
                          <p:cTn id="350" fill="hold">
                            <p:stCondLst>
                              <p:cond delay="74000"/>
                            </p:stCondLst>
                            <p:childTnLst>
                              <p:par>
                                <p:cTn id="351" presetID="22" presetClass="entr" presetSubtype="2" fill="hold" nodeType="afterEffect">
                                  <p:stCondLst>
                                    <p:cond delay="0"/>
                                  </p:stCondLst>
                                  <p:childTnLst>
                                    <p:set>
                                      <p:cBhvr>
                                        <p:cTn id="352" dur="1" fill="hold">
                                          <p:stCondLst>
                                            <p:cond delay="0"/>
                                          </p:stCondLst>
                                        </p:cTn>
                                        <p:tgtEl>
                                          <p:spTgt spid="24635"/>
                                        </p:tgtEl>
                                        <p:attrNameLst>
                                          <p:attrName>style.visibility</p:attrName>
                                        </p:attrNameLst>
                                      </p:cBhvr>
                                      <p:to>
                                        <p:strVal val="visible"/>
                                      </p:to>
                                    </p:set>
                                    <p:animEffect transition="in" filter="wipe(right)">
                                      <p:cBhvr>
                                        <p:cTn id="353" dur="1000"/>
                                        <p:tgtEl>
                                          <p:spTgt spid="24635"/>
                                        </p:tgtEl>
                                      </p:cBhvr>
                                    </p:animEffect>
                                  </p:childTnLst>
                                </p:cTn>
                              </p:par>
                            </p:childTnLst>
                          </p:cTn>
                        </p:par>
                        <p:par>
                          <p:cTn id="354" fill="hold">
                            <p:stCondLst>
                              <p:cond delay="75000"/>
                            </p:stCondLst>
                            <p:childTnLst>
                              <p:par>
                                <p:cTn id="355" presetID="53" presetClass="entr" presetSubtype="16" fill="hold" nodeType="afterEffect">
                                  <p:stCondLst>
                                    <p:cond delay="0"/>
                                  </p:stCondLst>
                                  <p:childTnLst>
                                    <p:set>
                                      <p:cBhvr>
                                        <p:cTn id="356" dur="1" fill="hold">
                                          <p:stCondLst>
                                            <p:cond delay="0"/>
                                          </p:stCondLst>
                                        </p:cTn>
                                        <p:tgtEl>
                                          <p:spTgt spid="24634"/>
                                        </p:tgtEl>
                                        <p:attrNameLst>
                                          <p:attrName>style.visibility</p:attrName>
                                        </p:attrNameLst>
                                      </p:cBhvr>
                                      <p:to>
                                        <p:strVal val="visible"/>
                                      </p:to>
                                    </p:set>
                                    <p:anim calcmode="lin" valueType="num">
                                      <p:cBhvr>
                                        <p:cTn id="357" dur="1000" fill="hold"/>
                                        <p:tgtEl>
                                          <p:spTgt spid="24634"/>
                                        </p:tgtEl>
                                        <p:attrNameLst>
                                          <p:attrName>ppt_w</p:attrName>
                                        </p:attrNameLst>
                                      </p:cBhvr>
                                      <p:tavLst>
                                        <p:tav tm="0">
                                          <p:val>
                                            <p:fltVal val="0"/>
                                          </p:val>
                                        </p:tav>
                                        <p:tav tm="100000">
                                          <p:val>
                                            <p:strVal val="#ppt_w"/>
                                          </p:val>
                                        </p:tav>
                                      </p:tavLst>
                                    </p:anim>
                                    <p:anim calcmode="lin" valueType="num">
                                      <p:cBhvr>
                                        <p:cTn id="358" dur="1000" fill="hold"/>
                                        <p:tgtEl>
                                          <p:spTgt spid="24634"/>
                                        </p:tgtEl>
                                        <p:attrNameLst>
                                          <p:attrName>ppt_h</p:attrName>
                                        </p:attrNameLst>
                                      </p:cBhvr>
                                      <p:tavLst>
                                        <p:tav tm="0">
                                          <p:val>
                                            <p:fltVal val="0"/>
                                          </p:val>
                                        </p:tav>
                                        <p:tav tm="100000">
                                          <p:val>
                                            <p:strVal val="#ppt_h"/>
                                          </p:val>
                                        </p:tav>
                                      </p:tavLst>
                                    </p:anim>
                                    <p:animEffect transition="in" filter="fade">
                                      <p:cBhvr>
                                        <p:cTn id="359" dur="1000"/>
                                        <p:tgtEl>
                                          <p:spTgt spid="24634"/>
                                        </p:tgtEl>
                                      </p:cBhvr>
                                    </p:animEffect>
                                  </p:childTnLst>
                                </p:cTn>
                              </p:par>
                            </p:childTnLst>
                          </p:cTn>
                        </p:par>
                        <p:par>
                          <p:cTn id="360" fill="hold">
                            <p:stCondLst>
                              <p:cond delay="76000"/>
                            </p:stCondLst>
                            <p:childTnLst>
                              <p:par>
                                <p:cTn id="361" presetID="10" presetClass="entr" presetSubtype="0" fill="hold" nodeType="afterEffect">
                                  <p:stCondLst>
                                    <p:cond delay="0"/>
                                  </p:stCondLst>
                                  <p:childTnLst>
                                    <p:set>
                                      <p:cBhvr>
                                        <p:cTn id="362" dur="1" fill="hold">
                                          <p:stCondLst>
                                            <p:cond delay="0"/>
                                          </p:stCondLst>
                                        </p:cTn>
                                        <p:tgtEl>
                                          <p:spTgt spid="24644"/>
                                        </p:tgtEl>
                                        <p:attrNameLst>
                                          <p:attrName>style.visibility</p:attrName>
                                        </p:attrNameLst>
                                      </p:cBhvr>
                                      <p:to>
                                        <p:strVal val="visible"/>
                                      </p:to>
                                    </p:set>
                                    <p:animEffect transition="in" filter="fade">
                                      <p:cBhvr>
                                        <p:cTn id="363" dur="1000"/>
                                        <p:tgtEl>
                                          <p:spTgt spid="24644"/>
                                        </p:tgtEl>
                                      </p:cBhvr>
                                    </p:animEffect>
                                  </p:childTnLst>
                                </p:cTn>
                              </p:par>
                            </p:childTnLst>
                          </p:cTn>
                        </p:par>
                        <p:par>
                          <p:cTn id="364" fill="hold">
                            <p:stCondLst>
                              <p:cond delay="77000"/>
                            </p:stCondLst>
                            <p:childTnLst>
                              <p:par>
                                <p:cTn id="365" presetID="22" presetClass="entr" presetSubtype="8" fill="hold" nodeType="afterEffect">
                                  <p:stCondLst>
                                    <p:cond delay="0"/>
                                  </p:stCondLst>
                                  <p:childTnLst>
                                    <p:set>
                                      <p:cBhvr>
                                        <p:cTn id="366" dur="1" fill="hold">
                                          <p:stCondLst>
                                            <p:cond delay="0"/>
                                          </p:stCondLst>
                                        </p:cTn>
                                        <p:tgtEl>
                                          <p:spTgt spid="24636"/>
                                        </p:tgtEl>
                                        <p:attrNameLst>
                                          <p:attrName>style.visibility</p:attrName>
                                        </p:attrNameLst>
                                      </p:cBhvr>
                                      <p:to>
                                        <p:strVal val="visible"/>
                                      </p:to>
                                    </p:set>
                                    <p:animEffect transition="in" filter="wipe(left)">
                                      <p:cBhvr>
                                        <p:cTn id="367" dur="1000"/>
                                        <p:tgtEl>
                                          <p:spTgt spid="24636"/>
                                        </p:tgtEl>
                                      </p:cBhvr>
                                    </p:animEffect>
                                  </p:childTnLst>
                                </p:cTn>
                              </p:par>
                            </p:childTnLst>
                          </p:cTn>
                        </p:par>
                        <p:par>
                          <p:cTn id="368" fill="hold">
                            <p:stCondLst>
                              <p:cond delay="78000"/>
                            </p:stCondLst>
                            <p:childTnLst>
                              <p:par>
                                <p:cTn id="369" presetID="53" presetClass="entr" presetSubtype="16" fill="hold" nodeType="afterEffect">
                                  <p:stCondLst>
                                    <p:cond delay="0"/>
                                  </p:stCondLst>
                                  <p:childTnLst>
                                    <p:set>
                                      <p:cBhvr>
                                        <p:cTn id="370" dur="1" fill="hold">
                                          <p:stCondLst>
                                            <p:cond delay="0"/>
                                          </p:stCondLst>
                                        </p:cTn>
                                        <p:tgtEl>
                                          <p:spTgt spid="24637"/>
                                        </p:tgtEl>
                                        <p:attrNameLst>
                                          <p:attrName>style.visibility</p:attrName>
                                        </p:attrNameLst>
                                      </p:cBhvr>
                                      <p:to>
                                        <p:strVal val="visible"/>
                                      </p:to>
                                    </p:set>
                                    <p:anim calcmode="lin" valueType="num">
                                      <p:cBhvr>
                                        <p:cTn id="371" dur="1000" fill="hold"/>
                                        <p:tgtEl>
                                          <p:spTgt spid="24637"/>
                                        </p:tgtEl>
                                        <p:attrNameLst>
                                          <p:attrName>ppt_w</p:attrName>
                                        </p:attrNameLst>
                                      </p:cBhvr>
                                      <p:tavLst>
                                        <p:tav tm="0">
                                          <p:val>
                                            <p:fltVal val="0"/>
                                          </p:val>
                                        </p:tav>
                                        <p:tav tm="100000">
                                          <p:val>
                                            <p:strVal val="#ppt_w"/>
                                          </p:val>
                                        </p:tav>
                                      </p:tavLst>
                                    </p:anim>
                                    <p:anim calcmode="lin" valueType="num">
                                      <p:cBhvr>
                                        <p:cTn id="372" dur="1000" fill="hold"/>
                                        <p:tgtEl>
                                          <p:spTgt spid="24637"/>
                                        </p:tgtEl>
                                        <p:attrNameLst>
                                          <p:attrName>ppt_h</p:attrName>
                                        </p:attrNameLst>
                                      </p:cBhvr>
                                      <p:tavLst>
                                        <p:tav tm="0">
                                          <p:val>
                                            <p:fltVal val="0"/>
                                          </p:val>
                                        </p:tav>
                                        <p:tav tm="100000">
                                          <p:val>
                                            <p:strVal val="#ppt_h"/>
                                          </p:val>
                                        </p:tav>
                                      </p:tavLst>
                                    </p:anim>
                                    <p:animEffect transition="in" filter="fade">
                                      <p:cBhvr>
                                        <p:cTn id="373" dur="1000"/>
                                        <p:tgtEl>
                                          <p:spTgt spid="24637"/>
                                        </p:tgtEl>
                                      </p:cBhvr>
                                    </p:animEffect>
                                  </p:childTnLst>
                                </p:cTn>
                              </p:par>
                            </p:childTnLst>
                          </p:cTn>
                        </p:par>
                        <p:par>
                          <p:cTn id="374" fill="hold">
                            <p:stCondLst>
                              <p:cond delay="79000"/>
                            </p:stCondLst>
                            <p:childTnLst>
                              <p:par>
                                <p:cTn id="375" presetID="10" presetClass="entr" presetSubtype="0" fill="hold" nodeType="afterEffect">
                                  <p:stCondLst>
                                    <p:cond delay="0"/>
                                  </p:stCondLst>
                                  <p:childTnLst>
                                    <p:set>
                                      <p:cBhvr>
                                        <p:cTn id="376" dur="1" fill="hold">
                                          <p:stCondLst>
                                            <p:cond delay="0"/>
                                          </p:stCondLst>
                                        </p:cTn>
                                        <p:tgtEl>
                                          <p:spTgt spid="24647"/>
                                        </p:tgtEl>
                                        <p:attrNameLst>
                                          <p:attrName>style.visibility</p:attrName>
                                        </p:attrNameLst>
                                      </p:cBhvr>
                                      <p:to>
                                        <p:strVal val="visible"/>
                                      </p:to>
                                    </p:set>
                                    <p:animEffect transition="in" filter="fade">
                                      <p:cBhvr>
                                        <p:cTn id="377" dur="1000"/>
                                        <p:tgtEl>
                                          <p:spTgt spid="24647"/>
                                        </p:tgtEl>
                                      </p:cBhvr>
                                    </p:animEffect>
                                  </p:childTnLst>
                                </p:cTn>
                              </p:par>
                            </p:childTnLst>
                          </p:cTn>
                        </p:par>
                        <p:par>
                          <p:cTn id="378" fill="hold">
                            <p:stCondLst>
                              <p:cond delay="80000"/>
                            </p:stCondLst>
                            <p:childTnLst>
                              <p:par>
                                <p:cTn id="379" presetID="22" presetClass="entr" presetSubtype="2" fill="hold" nodeType="afterEffect">
                                  <p:stCondLst>
                                    <p:cond delay="0"/>
                                  </p:stCondLst>
                                  <p:childTnLst>
                                    <p:set>
                                      <p:cBhvr>
                                        <p:cTn id="380" dur="1" fill="hold">
                                          <p:stCondLst>
                                            <p:cond delay="0"/>
                                          </p:stCondLst>
                                        </p:cTn>
                                        <p:tgtEl>
                                          <p:spTgt spid="24651"/>
                                        </p:tgtEl>
                                        <p:attrNameLst>
                                          <p:attrName>style.visibility</p:attrName>
                                        </p:attrNameLst>
                                      </p:cBhvr>
                                      <p:to>
                                        <p:strVal val="visible"/>
                                      </p:to>
                                    </p:set>
                                    <p:animEffect transition="in" filter="wipe(right)">
                                      <p:cBhvr>
                                        <p:cTn id="381" dur="1000"/>
                                        <p:tgtEl>
                                          <p:spTgt spid="24651"/>
                                        </p:tgtEl>
                                      </p:cBhvr>
                                    </p:animEffect>
                                  </p:childTnLst>
                                </p:cTn>
                              </p:par>
                            </p:childTnLst>
                          </p:cTn>
                        </p:par>
                        <p:par>
                          <p:cTn id="382" fill="hold">
                            <p:stCondLst>
                              <p:cond delay="81000"/>
                            </p:stCondLst>
                            <p:childTnLst>
                              <p:par>
                                <p:cTn id="383" presetID="53" presetClass="entr" presetSubtype="16" fill="hold" nodeType="afterEffect">
                                  <p:stCondLst>
                                    <p:cond delay="0"/>
                                  </p:stCondLst>
                                  <p:childTnLst>
                                    <p:set>
                                      <p:cBhvr>
                                        <p:cTn id="384" dur="1" fill="hold">
                                          <p:stCondLst>
                                            <p:cond delay="0"/>
                                          </p:stCondLst>
                                        </p:cTn>
                                        <p:tgtEl>
                                          <p:spTgt spid="24650"/>
                                        </p:tgtEl>
                                        <p:attrNameLst>
                                          <p:attrName>style.visibility</p:attrName>
                                        </p:attrNameLst>
                                      </p:cBhvr>
                                      <p:to>
                                        <p:strVal val="visible"/>
                                      </p:to>
                                    </p:set>
                                    <p:anim calcmode="lin" valueType="num">
                                      <p:cBhvr>
                                        <p:cTn id="385" dur="1000" fill="hold"/>
                                        <p:tgtEl>
                                          <p:spTgt spid="24650"/>
                                        </p:tgtEl>
                                        <p:attrNameLst>
                                          <p:attrName>ppt_w</p:attrName>
                                        </p:attrNameLst>
                                      </p:cBhvr>
                                      <p:tavLst>
                                        <p:tav tm="0">
                                          <p:val>
                                            <p:fltVal val="0"/>
                                          </p:val>
                                        </p:tav>
                                        <p:tav tm="100000">
                                          <p:val>
                                            <p:strVal val="#ppt_w"/>
                                          </p:val>
                                        </p:tav>
                                      </p:tavLst>
                                    </p:anim>
                                    <p:anim calcmode="lin" valueType="num">
                                      <p:cBhvr>
                                        <p:cTn id="386" dur="1000" fill="hold"/>
                                        <p:tgtEl>
                                          <p:spTgt spid="24650"/>
                                        </p:tgtEl>
                                        <p:attrNameLst>
                                          <p:attrName>ppt_h</p:attrName>
                                        </p:attrNameLst>
                                      </p:cBhvr>
                                      <p:tavLst>
                                        <p:tav tm="0">
                                          <p:val>
                                            <p:fltVal val="0"/>
                                          </p:val>
                                        </p:tav>
                                        <p:tav tm="100000">
                                          <p:val>
                                            <p:strVal val="#ppt_h"/>
                                          </p:val>
                                        </p:tav>
                                      </p:tavLst>
                                    </p:anim>
                                    <p:animEffect transition="in" filter="fade">
                                      <p:cBhvr>
                                        <p:cTn id="387" dur="1000"/>
                                        <p:tgtEl>
                                          <p:spTgt spid="24650"/>
                                        </p:tgtEl>
                                      </p:cBhvr>
                                    </p:animEffect>
                                  </p:childTnLst>
                                </p:cTn>
                              </p:par>
                            </p:childTnLst>
                          </p:cTn>
                        </p:par>
                        <p:par>
                          <p:cTn id="388" fill="hold">
                            <p:stCondLst>
                              <p:cond delay="82000"/>
                            </p:stCondLst>
                            <p:childTnLst>
                              <p:par>
                                <p:cTn id="389" presetID="10" presetClass="entr" presetSubtype="0" fill="hold" nodeType="afterEffect">
                                  <p:stCondLst>
                                    <p:cond delay="0"/>
                                  </p:stCondLst>
                                  <p:childTnLst>
                                    <p:set>
                                      <p:cBhvr>
                                        <p:cTn id="390" dur="1" fill="hold">
                                          <p:stCondLst>
                                            <p:cond delay="0"/>
                                          </p:stCondLst>
                                        </p:cTn>
                                        <p:tgtEl>
                                          <p:spTgt spid="24658"/>
                                        </p:tgtEl>
                                        <p:attrNameLst>
                                          <p:attrName>style.visibility</p:attrName>
                                        </p:attrNameLst>
                                      </p:cBhvr>
                                      <p:to>
                                        <p:strVal val="visible"/>
                                      </p:to>
                                    </p:set>
                                    <p:animEffect transition="in" filter="fade">
                                      <p:cBhvr>
                                        <p:cTn id="391" dur="1000"/>
                                        <p:tgtEl>
                                          <p:spTgt spid="24658"/>
                                        </p:tgtEl>
                                      </p:cBhvr>
                                    </p:animEffect>
                                  </p:childTnLst>
                                </p:cTn>
                              </p:par>
                            </p:childTnLst>
                          </p:cTn>
                        </p:par>
                        <p:par>
                          <p:cTn id="392" fill="hold">
                            <p:stCondLst>
                              <p:cond delay="83000"/>
                            </p:stCondLst>
                            <p:childTnLst>
                              <p:par>
                                <p:cTn id="393" presetID="22" presetClass="entr" presetSubtype="8" fill="hold" nodeType="afterEffect">
                                  <p:stCondLst>
                                    <p:cond delay="0"/>
                                  </p:stCondLst>
                                  <p:childTnLst>
                                    <p:set>
                                      <p:cBhvr>
                                        <p:cTn id="394" dur="1" fill="hold">
                                          <p:stCondLst>
                                            <p:cond delay="0"/>
                                          </p:stCondLst>
                                        </p:cTn>
                                        <p:tgtEl>
                                          <p:spTgt spid="24652"/>
                                        </p:tgtEl>
                                        <p:attrNameLst>
                                          <p:attrName>style.visibility</p:attrName>
                                        </p:attrNameLst>
                                      </p:cBhvr>
                                      <p:to>
                                        <p:strVal val="visible"/>
                                      </p:to>
                                    </p:set>
                                    <p:animEffect transition="in" filter="wipe(left)">
                                      <p:cBhvr>
                                        <p:cTn id="395" dur="1000"/>
                                        <p:tgtEl>
                                          <p:spTgt spid="24652"/>
                                        </p:tgtEl>
                                      </p:cBhvr>
                                    </p:animEffect>
                                  </p:childTnLst>
                                </p:cTn>
                              </p:par>
                            </p:childTnLst>
                          </p:cTn>
                        </p:par>
                        <p:par>
                          <p:cTn id="396" fill="hold">
                            <p:stCondLst>
                              <p:cond delay="84000"/>
                            </p:stCondLst>
                            <p:childTnLst>
                              <p:par>
                                <p:cTn id="397" presetID="53" presetClass="entr" presetSubtype="16" fill="hold" nodeType="afterEffect">
                                  <p:stCondLst>
                                    <p:cond delay="0"/>
                                  </p:stCondLst>
                                  <p:childTnLst>
                                    <p:set>
                                      <p:cBhvr>
                                        <p:cTn id="398" dur="1" fill="hold">
                                          <p:stCondLst>
                                            <p:cond delay="0"/>
                                          </p:stCondLst>
                                        </p:cTn>
                                        <p:tgtEl>
                                          <p:spTgt spid="24653"/>
                                        </p:tgtEl>
                                        <p:attrNameLst>
                                          <p:attrName>style.visibility</p:attrName>
                                        </p:attrNameLst>
                                      </p:cBhvr>
                                      <p:to>
                                        <p:strVal val="visible"/>
                                      </p:to>
                                    </p:set>
                                    <p:anim calcmode="lin" valueType="num">
                                      <p:cBhvr>
                                        <p:cTn id="399" dur="1000" fill="hold"/>
                                        <p:tgtEl>
                                          <p:spTgt spid="24653"/>
                                        </p:tgtEl>
                                        <p:attrNameLst>
                                          <p:attrName>ppt_w</p:attrName>
                                        </p:attrNameLst>
                                      </p:cBhvr>
                                      <p:tavLst>
                                        <p:tav tm="0">
                                          <p:val>
                                            <p:fltVal val="0"/>
                                          </p:val>
                                        </p:tav>
                                        <p:tav tm="100000">
                                          <p:val>
                                            <p:strVal val="#ppt_w"/>
                                          </p:val>
                                        </p:tav>
                                      </p:tavLst>
                                    </p:anim>
                                    <p:anim calcmode="lin" valueType="num">
                                      <p:cBhvr>
                                        <p:cTn id="400" dur="1000" fill="hold"/>
                                        <p:tgtEl>
                                          <p:spTgt spid="24653"/>
                                        </p:tgtEl>
                                        <p:attrNameLst>
                                          <p:attrName>ppt_h</p:attrName>
                                        </p:attrNameLst>
                                      </p:cBhvr>
                                      <p:tavLst>
                                        <p:tav tm="0">
                                          <p:val>
                                            <p:fltVal val="0"/>
                                          </p:val>
                                        </p:tav>
                                        <p:tav tm="100000">
                                          <p:val>
                                            <p:strVal val="#ppt_h"/>
                                          </p:val>
                                        </p:tav>
                                      </p:tavLst>
                                    </p:anim>
                                    <p:animEffect transition="in" filter="fade">
                                      <p:cBhvr>
                                        <p:cTn id="401" dur="1000"/>
                                        <p:tgtEl>
                                          <p:spTgt spid="24653"/>
                                        </p:tgtEl>
                                      </p:cBhvr>
                                    </p:animEffect>
                                  </p:childTnLst>
                                </p:cTn>
                              </p:par>
                            </p:childTnLst>
                          </p:cTn>
                        </p:par>
                        <p:par>
                          <p:cTn id="402" fill="hold">
                            <p:stCondLst>
                              <p:cond delay="85000"/>
                            </p:stCondLst>
                            <p:childTnLst>
                              <p:par>
                                <p:cTn id="403" presetID="10" presetClass="entr" presetSubtype="0" fill="hold" nodeType="afterEffect">
                                  <p:stCondLst>
                                    <p:cond delay="0"/>
                                  </p:stCondLst>
                                  <p:childTnLst>
                                    <p:set>
                                      <p:cBhvr>
                                        <p:cTn id="404" dur="1" fill="hold">
                                          <p:stCondLst>
                                            <p:cond delay="0"/>
                                          </p:stCondLst>
                                        </p:cTn>
                                        <p:tgtEl>
                                          <p:spTgt spid="24661"/>
                                        </p:tgtEl>
                                        <p:attrNameLst>
                                          <p:attrName>style.visibility</p:attrName>
                                        </p:attrNameLst>
                                      </p:cBhvr>
                                      <p:to>
                                        <p:strVal val="visible"/>
                                      </p:to>
                                    </p:set>
                                    <p:animEffect transition="in" filter="fade">
                                      <p:cBhvr>
                                        <p:cTn id="405" dur="1000"/>
                                        <p:tgtEl>
                                          <p:spTgt spid="24661"/>
                                        </p:tgtEl>
                                      </p:cBhvr>
                                    </p:animEffect>
                                  </p:childTnLst>
                                </p:cTn>
                              </p:par>
                            </p:childTnLst>
                          </p:cTn>
                        </p:par>
                        <p:par>
                          <p:cTn id="406" fill="hold">
                            <p:stCondLst>
                              <p:cond delay="86000"/>
                            </p:stCondLst>
                            <p:childTnLst>
                              <p:par>
                                <p:cTn id="407" presetID="22" presetClass="entr" presetSubtype="2" fill="hold" nodeType="afterEffect">
                                  <p:stCondLst>
                                    <p:cond delay="0"/>
                                  </p:stCondLst>
                                  <p:childTnLst>
                                    <p:set>
                                      <p:cBhvr>
                                        <p:cTn id="408" dur="1" fill="hold">
                                          <p:stCondLst>
                                            <p:cond delay="0"/>
                                          </p:stCondLst>
                                        </p:cTn>
                                        <p:tgtEl>
                                          <p:spTgt spid="24655"/>
                                        </p:tgtEl>
                                        <p:attrNameLst>
                                          <p:attrName>style.visibility</p:attrName>
                                        </p:attrNameLst>
                                      </p:cBhvr>
                                      <p:to>
                                        <p:strVal val="visible"/>
                                      </p:to>
                                    </p:set>
                                    <p:animEffect transition="in" filter="wipe(right)">
                                      <p:cBhvr>
                                        <p:cTn id="409" dur="1000"/>
                                        <p:tgtEl>
                                          <p:spTgt spid="24655"/>
                                        </p:tgtEl>
                                      </p:cBhvr>
                                    </p:animEffect>
                                  </p:childTnLst>
                                </p:cTn>
                              </p:par>
                            </p:childTnLst>
                          </p:cTn>
                        </p:par>
                        <p:par>
                          <p:cTn id="410" fill="hold">
                            <p:stCondLst>
                              <p:cond delay="87000"/>
                            </p:stCondLst>
                            <p:childTnLst>
                              <p:par>
                                <p:cTn id="411" presetID="53" presetClass="entr" presetSubtype="16" fill="hold" nodeType="afterEffect">
                                  <p:stCondLst>
                                    <p:cond delay="0"/>
                                  </p:stCondLst>
                                  <p:childTnLst>
                                    <p:set>
                                      <p:cBhvr>
                                        <p:cTn id="412" dur="1" fill="hold">
                                          <p:stCondLst>
                                            <p:cond delay="0"/>
                                          </p:stCondLst>
                                        </p:cTn>
                                        <p:tgtEl>
                                          <p:spTgt spid="24654"/>
                                        </p:tgtEl>
                                        <p:attrNameLst>
                                          <p:attrName>style.visibility</p:attrName>
                                        </p:attrNameLst>
                                      </p:cBhvr>
                                      <p:to>
                                        <p:strVal val="visible"/>
                                      </p:to>
                                    </p:set>
                                    <p:anim calcmode="lin" valueType="num">
                                      <p:cBhvr>
                                        <p:cTn id="413" dur="1000" fill="hold"/>
                                        <p:tgtEl>
                                          <p:spTgt spid="24654"/>
                                        </p:tgtEl>
                                        <p:attrNameLst>
                                          <p:attrName>ppt_w</p:attrName>
                                        </p:attrNameLst>
                                      </p:cBhvr>
                                      <p:tavLst>
                                        <p:tav tm="0">
                                          <p:val>
                                            <p:fltVal val="0"/>
                                          </p:val>
                                        </p:tav>
                                        <p:tav tm="100000">
                                          <p:val>
                                            <p:strVal val="#ppt_w"/>
                                          </p:val>
                                        </p:tav>
                                      </p:tavLst>
                                    </p:anim>
                                    <p:anim calcmode="lin" valueType="num">
                                      <p:cBhvr>
                                        <p:cTn id="414" dur="1000" fill="hold"/>
                                        <p:tgtEl>
                                          <p:spTgt spid="24654"/>
                                        </p:tgtEl>
                                        <p:attrNameLst>
                                          <p:attrName>ppt_h</p:attrName>
                                        </p:attrNameLst>
                                      </p:cBhvr>
                                      <p:tavLst>
                                        <p:tav tm="0">
                                          <p:val>
                                            <p:fltVal val="0"/>
                                          </p:val>
                                        </p:tav>
                                        <p:tav tm="100000">
                                          <p:val>
                                            <p:strVal val="#ppt_h"/>
                                          </p:val>
                                        </p:tav>
                                      </p:tavLst>
                                    </p:anim>
                                    <p:animEffect transition="in" filter="fade">
                                      <p:cBhvr>
                                        <p:cTn id="415" dur="1000"/>
                                        <p:tgtEl>
                                          <p:spTgt spid="24654"/>
                                        </p:tgtEl>
                                      </p:cBhvr>
                                    </p:animEffect>
                                  </p:childTnLst>
                                </p:cTn>
                              </p:par>
                            </p:childTnLst>
                          </p:cTn>
                        </p:par>
                        <p:par>
                          <p:cTn id="416" fill="hold">
                            <p:stCondLst>
                              <p:cond delay="88000"/>
                            </p:stCondLst>
                            <p:childTnLst>
                              <p:par>
                                <p:cTn id="417" presetID="10" presetClass="entr" presetSubtype="0" fill="hold" nodeType="afterEffect">
                                  <p:stCondLst>
                                    <p:cond delay="0"/>
                                  </p:stCondLst>
                                  <p:childTnLst>
                                    <p:set>
                                      <p:cBhvr>
                                        <p:cTn id="418" dur="1" fill="hold">
                                          <p:stCondLst>
                                            <p:cond delay="0"/>
                                          </p:stCondLst>
                                        </p:cTn>
                                        <p:tgtEl>
                                          <p:spTgt spid="24664"/>
                                        </p:tgtEl>
                                        <p:attrNameLst>
                                          <p:attrName>style.visibility</p:attrName>
                                        </p:attrNameLst>
                                      </p:cBhvr>
                                      <p:to>
                                        <p:strVal val="visible"/>
                                      </p:to>
                                    </p:set>
                                    <p:animEffect transition="in" filter="fade">
                                      <p:cBhvr>
                                        <p:cTn id="419" dur="1000"/>
                                        <p:tgtEl>
                                          <p:spTgt spid="24664"/>
                                        </p:tgtEl>
                                      </p:cBhvr>
                                    </p:animEffect>
                                  </p:childTnLst>
                                </p:cTn>
                              </p:par>
                            </p:childTnLst>
                          </p:cTn>
                        </p:par>
                        <p:par>
                          <p:cTn id="420" fill="hold">
                            <p:stCondLst>
                              <p:cond delay="89000"/>
                            </p:stCondLst>
                            <p:childTnLst>
                              <p:par>
                                <p:cTn id="421" presetID="22" presetClass="entr" presetSubtype="8" fill="hold" nodeType="afterEffect">
                                  <p:stCondLst>
                                    <p:cond delay="0"/>
                                  </p:stCondLst>
                                  <p:childTnLst>
                                    <p:set>
                                      <p:cBhvr>
                                        <p:cTn id="422" dur="1" fill="hold">
                                          <p:stCondLst>
                                            <p:cond delay="0"/>
                                          </p:stCondLst>
                                        </p:cTn>
                                        <p:tgtEl>
                                          <p:spTgt spid="24656"/>
                                        </p:tgtEl>
                                        <p:attrNameLst>
                                          <p:attrName>style.visibility</p:attrName>
                                        </p:attrNameLst>
                                      </p:cBhvr>
                                      <p:to>
                                        <p:strVal val="visible"/>
                                      </p:to>
                                    </p:set>
                                    <p:animEffect transition="in" filter="wipe(left)">
                                      <p:cBhvr>
                                        <p:cTn id="423" dur="1000"/>
                                        <p:tgtEl>
                                          <p:spTgt spid="24656"/>
                                        </p:tgtEl>
                                      </p:cBhvr>
                                    </p:animEffect>
                                  </p:childTnLst>
                                </p:cTn>
                              </p:par>
                            </p:childTnLst>
                          </p:cTn>
                        </p:par>
                        <p:par>
                          <p:cTn id="424" fill="hold">
                            <p:stCondLst>
                              <p:cond delay="90000"/>
                            </p:stCondLst>
                            <p:childTnLst>
                              <p:par>
                                <p:cTn id="425" presetID="53" presetClass="entr" presetSubtype="16" fill="hold" nodeType="afterEffect">
                                  <p:stCondLst>
                                    <p:cond delay="0"/>
                                  </p:stCondLst>
                                  <p:childTnLst>
                                    <p:set>
                                      <p:cBhvr>
                                        <p:cTn id="426" dur="1" fill="hold">
                                          <p:stCondLst>
                                            <p:cond delay="0"/>
                                          </p:stCondLst>
                                        </p:cTn>
                                        <p:tgtEl>
                                          <p:spTgt spid="24657"/>
                                        </p:tgtEl>
                                        <p:attrNameLst>
                                          <p:attrName>style.visibility</p:attrName>
                                        </p:attrNameLst>
                                      </p:cBhvr>
                                      <p:to>
                                        <p:strVal val="visible"/>
                                      </p:to>
                                    </p:set>
                                    <p:anim calcmode="lin" valueType="num">
                                      <p:cBhvr>
                                        <p:cTn id="427" dur="1000" fill="hold"/>
                                        <p:tgtEl>
                                          <p:spTgt spid="24657"/>
                                        </p:tgtEl>
                                        <p:attrNameLst>
                                          <p:attrName>ppt_w</p:attrName>
                                        </p:attrNameLst>
                                      </p:cBhvr>
                                      <p:tavLst>
                                        <p:tav tm="0">
                                          <p:val>
                                            <p:fltVal val="0"/>
                                          </p:val>
                                        </p:tav>
                                        <p:tav tm="100000">
                                          <p:val>
                                            <p:strVal val="#ppt_w"/>
                                          </p:val>
                                        </p:tav>
                                      </p:tavLst>
                                    </p:anim>
                                    <p:anim calcmode="lin" valueType="num">
                                      <p:cBhvr>
                                        <p:cTn id="428" dur="1000" fill="hold"/>
                                        <p:tgtEl>
                                          <p:spTgt spid="24657"/>
                                        </p:tgtEl>
                                        <p:attrNameLst>
                                          <p:attrName>ppt_h</p:attrName>
                                        </p:attrNameLst>
                                      </p:cBhvr>
                                      <p:tavLst>
                                        <p:tav tm="0">
                                          <p:val>
                                            <p:fltVal val="0"/>
                                          </p:val>
                                        </p:tav>
                                        <p:tav tm="100000">
                                          <p:val>
                                            <p:strVal val="#ppt_h"/>
                                          </p:val>
                                        </p:tav>
                                      </p:tavLst>
                                    </p:anim>
                                    <p:animEffect transition="in" filter="fade">
                                      <p:cBhvr>
                                        <p:cTn id="429" dur="1000"/>
                                        <p:tgtEl>
                                          <p:spTgt spid="24657"/>
                                        </p:tgtEl>
                                      </p:cBhvr>
                                    </p:animEffect>
                                  </p:childTnLst>
                                </p:cTn>
                              </p:par>
                            </p:childTnLst>
                          </p:cTn>
                        </p:par>
                        <p:par>
                          <p:cTn id="430" fill="hold">
                            <p:stCondLst>
                              <p:cond delay="91000"/>
                            </p:stCondLst>
                            <p:childTnLst>
                              <p:par>
                                <p:cTn id="431" presetID="10" presetClass="entr" presetSubtype="0" fill="hold" nodeType="afterEffect">
                                  <p:stCondLst>
                                    <p:cond delay="0"/>
                                  </p:stCondLst>
                                  <p:childTnLst>
                                    <p:set>
                                      <p:cBhvr>
                                        <p:cTn id="432" dur="1" fill="hold">
                                          <p:stCondLst>
                                            <p:cond delay="0"/>
                                          </p:stCondLst>
                                        </p:cTn>
                                        <p:tgtEl>
                                          <p:spTgt spid="24667"/>
                                        </p:tgtEl>
                                        <p:attrNameLst>
                                          <p:attrName>style.visibility</p:attrName>
                                        </p:attrNameLst>
                                      </p:cBhvr>
                                      <p:to>
                                        <p:strVal val="visible"/>
                                      </p:to>
                                    </p:set>
                                    <p:animEffect transition="in" filter="fade">
                                      <p:cBhvr>
                                        <p:cTn id="433" dur="1000"/>
                                        <p:tgtEl>
                                          <p:spTgt spid="24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8" name="TextBox 10">
            <a:extLst>
              <a:ext uri="{FF2B5EF4-FFF2-40B4-BE49-F238E27FC236}">
                <a16:creationId xmlns:a16="http://schemas.microsoft.com/office/drawing/2014/main" id="{35A2B819-488B-CB55-0716-152E885F76B9}"/>
              </a:ext>
            </a:extLst>
          </p:cNvPr>
          <p:cNvSpPr txBox="1"/>
          <p:nvPr/>
        </p:nvSpPr>
        <p:spPr>
          <a:xfrm>
            <a:off x="4344110" y="2710333"/>
            <a:ext cx="5363736" cy="32316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00B050"/>
              </a:buClr>
              <a:buSzTx/>
              <a:buFontTx/>
              <a:buNone/>
              <a:tabLst/>
              <a:defRPr/>
            </a:pPr>
            <a:r>
              <a:rPr kumimoji="0" lang="en-GB" sz="2400" b="0" i="0" u="none" strike="noStrike" kern="1200" cap="none" spc="0" normalizeH="0" baseline="0" noProof="0" dirty="0">
                <a:ln>
                  <a:noFill/>
                </a:ln>
                <a:solidFill>
                  <a:srgbClr val="FFFFFF"/>
                </a:solidFill>
                <a:effectLst/>
                <a:uLnTx/>
                <a:uFillTx/>
                <a:latin typeface="Roboto Medium" pitchFamily="2" charset="0"/>
                <a:ea typeface="Roboto Medium" pitchFamily="2" charset="0"/>
                <a:cs typeface="Roboto Thin" panose="02000000000000000000" pitchFamily="2" charset="0"/>
              </a:rPr>
              <a:t>QUALIFICATION REQUIREMENTS</a:t>
            </a:r>
          </a:p>
          <a:p>
            <a:pPr marL="0" marR="0" lvl="0" indent="0" algn="l" defTabSz="914400" rtl="0" eaLnBrk="0" fontAlgn="base" latinLnBrk="0" hangingPunct="0">
              <a:lnSpc>
                <a:spcPct val="100000"/>
              </a:lnSpc>
              <a:spcBef>
                <a:spcPct val="0"/>
              </a:spcBef>
              <a:spcAft>
                <a:spcPct val="0"/>
              </a:spcAft>
              <a:buClr>
                <a:srgbClr val="00B050"/>
              </a:buClr>
              <a:buSzTx/>
              <a:buFontTx/>
              <a:buNone/>
              <a:tabLst/>
              <a:defRPr/>
            </a:pPr>
            <a:endParaRPr kumimoji="0" lang="en-GB" sz="1800" b="1"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Active member</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Minimum 320 accounts in the Matrix </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10 Personal invitees</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Minimum $500</a:t>
            </a:r>
            <a:r>
              <a:rPr kumimoji="0" lang="en-GB" sz="1800" b="0" i="0" u="none" strike="noStrike" kern="1200" cap="none" spc="0" normalizeH="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 </a:t>
            </a:r>
            <a:r>
              <a:rPr kumimoji="0" lang="en-GB" sz="18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000 in turnover*</a:t>
            </a:r>
          </a:p>
          <a:p>
            <a:pPr marL="285750" marR="0" lvl="0" indent="-285750" algn="l" defTabSz="914400" rtl="0" eaLnBrk="0" fontAlgn="base" latinLnBrk="0" hangingPunct="0">
              <a:lnSpc>
                <a:spcPct val="100000"/>
              </a:lnSpc>
              <a:spcBef>
                <a:spcPct val="0"/>
              </a:spcBef>
              <a:spcAft>
                <a:spcPct val="0"/>
              </a:spcAft>
              <a:buClr>
                <a:srgbClr val="00B050"/>
              </a:buClr>
              <a:buSzTx/>
              <a:buFont typeface="Wingdings" pitchFamily="2" charset="2"/>
              <a:buChar char="ü"/>
              <a:tabLst/>
              <a:defRPr/>
            </a:pPr>
            <a:endParaRPr lang="en-GB" dirty="0">
              <a:solidFill>
                <a:srgbClr val="FFFFFF"/>
              </a:solidFill>
              <a:latin typeface="Roboto Thin" panose="02000000000000000000" pitchFamily="2" charset="0"/>
              <a:ea typeface="Roboto Thin" panose="02000000000000000000" pitchFamily="2" charset="0"/>
              <a:cs typeface="Roboto Thin" panose="02000000000000000000" pitchFamily="2" charset="0"/>
            </a:endParaRPr>
          </a:p>
          <a:p>
            <a:pPr marR="0" lvl="0" algn="l" defTabSz="914400" rtl="0" eaLnBrk="0" fontAlgn="base" latinLnBrk="0" hangingPunct="0">
              <a:lnSpc>
                <a:spcPct val="100000"/>
              </a:lnSpc>
              <a:spcBef>
                <a:spcPct val="0"/>
              </a:spcBef>
              <a:spcAft>
                <a:spcPct val="0"/>
              </a:spcAft>
              <a:buClr>
                <a:srgbClr val="00B050"/>
              </a:buClr>
              <a:buSzTx/>
              <a:tabLst/>
              <a:defRPr/>
            </a:pPr>
            <a:r>
              <a:rPr kumimoji="0" lang="en-GB" sz="11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*$100</a:t>
            </a:r>
            <a:r>
              <a:rPr kumimoji="0" lang="en-GB" sz="1100" b="0" i="0" u="none" strike="noStrike" kern="1200" cap="none" spc="0" normalizeH="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 </a:t>
            </a:r>
            <a:r>
              <a:rPr kumimoji="0" lang="en-GB" sz="1100" b="0" i="0" u="none" strike="noStrike" kern="1200" cap="none" spc="0" normalizeH="0" baseline="0" noProof="0" dirty="0">
                <a:ln>
                  <a:noFill/>
                </a:ln>
                <a:solidFill>
                  <a:srgbClr val="FFFFFF"/>
                </a:solidFill>
                <a:effectLst/>
                <a:uLnTx/>
                <a:uFillTx/>
                <a:latin typeface="Roboto Thin" panose="02000000000000000000" pitchFamily="2" charset="0"/>
                <a:ea typeface="Roboto Thin" panose="02000000000000000000" pitchFamily="2" charset="0"/>
                <a:cs typeface="Roboto Thin" panose="02000000000000000000" pitchFamily="2" charset="0"/>
              </a:rPr>
              <a:t>000 to maintain</a:t>
            </a:r>
          </a:p>
        </p:txBody>
      </p:sp>
      <p:sp>
        <p:nvSpPr>
          <p:cNvPr id="11" name="TekstSylinder 15">
            <a:extLst>
              <a:ext uri="{FF2B5EF4-FFF2-40B4-BE49-F238E27FC236}">
                <a16:creationId xmlns:a16="http://schemas.microsoft.com/office/drawing/2014/main" id="{25F3B418-0A2F-5758-9768-F08CD04A0314}"/>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BUILDING REAL VALUE</a:t>
            </a:r>
            <a:endParaRPr kumimoji="0" lang="en-US" altLang="en-US" sz="115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LEADER REWARD: EMPEROR PENGUIN</a:t>
            </a:r>
          </a:p>
        </p:txBody>
      </p:sp>
      <p:grpSp>
        <p:nvGrpSpPr>
          <p:cNvPr id="4" name="Group 3">
            <a:extLst>
              <a:ext uri="{FF2B5EF4-FFF2-40B4-BE49-F238E27FC236}">
                <a16:creationId xmlns:a16="http://schemas.microsoft.com/office/drawing/2014/main" id="{FC0FA2B3-9882-62B0-3C7F-BD4AF059C24E}"/>
              </a:ext>
            </a:extLst>
          </p:cNvPr>
          <p:cNvGrpSpPr/>
          <p:nvPr/>
        </p:nvGrpSpPr>
        <p:grpSpPr>
          <a:xfrm>
            <a:off x="848969" y="2350331"/>
            <a:ext cx="2860902" cy="3468432"/>
            <a:chOff x="848969" y="2350331"/>
            <a:chExt cx="2860902" cy="3468432"/>
          </a:xfrm>
        </p:grpSpPr>
        <p:grpSp>
          <p:nvGrpSpPr>
            <p:cNvPr id="13" name="Group 12">
              <a:extLst>
                <a:ext uri="{FF2B5EF4-FFF2-40B4-BE49-F238E27FC236}">
                  <a16:creationId xmlns:a16="http://schemas.microsoft.com/office/drawing/2014/main" id="{8DC3F55F-CC80-FBE3-D4E5-C1A2A4A3B199}"/>
                </a:ext>
              </a:extLst>
            </p:cNvPr>
            <p:cNvGrpSpPr/>
            <p:nvPr/>
          </p:nvGrpSpPr>
          <p:grpSpPr>
            <a:xfrm>
              <a:off x="848969" y="2350331"/>
              <a:ext cx="2860902" cy="3468432"/>
              <a:chOff x="848969" y="2350331"/>
              <a:chExt cx="2860902" cy="3468432"/>
            </a:xfrm>
          </p:grpSpPr>
          <p:sp>
            <p:nvSpPr>
              <p:cNvPr id="5" name="Rectangle 4">
                <a:extLst>
                  <a:ext uri="{FF2B5EF4-FFF2-40B4-BE49-F238E27FC236}">
                    <a16:creationId xmlns:a16="http://schemas.microsoft.com/office/drawing/2014/main" id="{7CF2B9B8-0E70-60C7-87D7-7C2A55B5443C}"/>
                  </a:ext>
                </a:extLst>
              </p:cNvPr>
              <p:cNvSpPr/>
              <p:nvPr/>
            </p:nvSpPr>
            <p:spPr>
              <a:xfrm>
                <a:off x="848969" y="2350331"/>
                <a:ext cx="2860902" cy="3468432"/>
              </a:xfrm>
              <a:prstGeom prst="rect">
                <a:avLst/>
              </a:prstGeom>
              <a:solidFill>
                <a:schemeClr val="bg1">
                  <a:alpha val="7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kstSylinder 15">
                <a:extLst>
                  <a:ext uri="{FF2B5EF4-FFF2-40B4-BE49-F238E27FC236}">
                    <a16:creationId xmlns:a16="http://schemas.microsoft.com/office/drawing/2014/main" id="{1022DA49-1151-9654-C9F2-E06ABCF63749}"/>
                  </a:ext>
                </a:extLst>
              </p:cNvPr>
              <p:cNvSpPr txBox="1">
                <a:spLocks noChangeArrowheads="1"/>
              </p:cNvSpPr>
              <p:nvPr/>
            </p:nvSpPr>
            <p:spPr bwMode="auto">
              <a:xfrm>
                <a:off x="848969" y="2744098"/>
                <a:ext cx="28609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5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Agency FB" panose="020B0503020202020204" pitchFamily="34" charset="77"/>
                    <a:ea typeface="Roboto" pitchFamily="2" charset="0"/>
                    <a:cs typeface="+mn-cs"/>
                  </a:rPr>
                  <a:t>6%</a:t>
                </a:r>
                <a:r>
                  <a:rPr kumimoji="0" lang="en-GB" altLang="en-US" sz="5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itchFamily="2" charset="0"/>
                    <a:ea typeface="Roboto" pitchFamily="2" charset="0"/>
                    <a:cs typeface="+mn-cs"/>
                  </a:rPr>
                  <a:t> </a:t>
                </a:r>
                <a:br>
                  <a:rPr kumimoji="0" lang="en-GB" altLang="en-US" sz="5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itchFamily="2" charset="0"/>
                    <a:ea typeface="Roboto" pitchFamily="2" charset="0"/>
                    <a:cs typeface="+mn-cs"/>
                  </a:rPr>
                </a:br>
                <a:r>
                  <a:rPr kumimoji="0" lang="en-GB" altLang="en-US" sz="16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itchFamily="2" charset="0"/>
                    <a:ea typeface="Roboto" pitchFamily="2" charset="0"/>
                    <a:cs typeface="+mn-cs"/>
                  </a:rPr>
                  <a:t>OF TOTAL TURNOVER</a:t>
                </a:r>
              </a:p>
            </p:txBody>
          </p:sp>
        </p:grpSp>
        <p:pic>
          <p:nvPicPr>
            <p:cNvPr id="3" name="Picture 2">
              <a:extLst>
                <a:ext uri="{FF2B5EF4-FFF2-40B4-BE49-F238E27FC236}">
                  <a16:creationId xmlns:a16="http://schemas.microsoft.com/office/drawing/2014/main" id="{0B50D6C4-255D-CFA4-76EF-0B715898CF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7551" y="3908164"/>
              <a:ext cx="1109547" cy="1673644"/>
            </a:xfrm>
            <a:prstGeom prst="rect">
              <a:avLst/>
            </a:prstGeom>
          </p:spPr>
        </p:pic>
      </p:grpSp>
    </p:spTree>
    <p:extLst>
      <p:ext uri="{BB962C8B-B14F-4D97-AF65-F5344CB8AC3E}">
        <p14:creationId xmlns:p14="http://schemas.microsoft.com/office/powerpoint/2010/main" val="58047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anim calcmode="lin" valueType="num">
                                      <p:cBhvr>
                                        <p:cTn id="1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1000"/>
                                        <p:tgtEl>
                                          <p:spTgt spid="8">
                                            <p:txEl>
                                              <p:pRg st="4" end="4"/>
                                            </p:txEl>
                                          </p:spTgt>
                                        </p:tgtEl>
                                      </p:cBhvr>
                                    </p:animEffect>
                                    <p:anim calcmode="lin" valueType="num">
                                      <p:cBhvr>
                                        <p:cTn id="2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1000"/>
                                        <p:tgtEl>
                                          <p:spTgt spid="8">
                                            <p:txEl>
                                              <p:pRg st="6" end="6"/>
                                            </p:txEl>
                                          </p:spTgt>
                                        </p:tgtEl>
                                      </p:cBhvr>
                                    </p:animEffect>
                                    <p:anim calcmode="lin" valueType="num">
                                      <p:cBhvr>
                                        <p:cTn id="3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fade">
                                      <p:cBhvr>
                                        <p:cTn id="38" dur="1000"/>
                                        <p:tgtEl>
                                          <p:spTgt spid="8">
                                            <p:txEl>
                                              <p:pRg st="8" end="8"/>
                                            </p:txEl>
                                          </p:spTgt>
                                        </p:tgtEl>
                                      </p:cBhvr>
                                    </p:animEffect>
                                    <p:anim calcmode="lin" valueType="num">
                                      <p:cBhvr>
                                        <p:cTn id="3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animEffect transition="in" filter="fade">
                                      <p:cBhvr>
                                        <p:cTn id="45" dur="1000"/>
                                        <p:tgtEl>
                                          <p:spTgt spid="8">
                                            <p:txEl>
                                              <p:pRg st="10" end="10"/>
                                            </p:txEl>
                                          </p:spTgt>
                                        </p:tgtEl>
                                      </p:cBhvr>
                                    </p:animEffect>
                                    <p:anim calcmode="lin" valueType="num">
                                      <p:cBhvr>
                                        <p:cTn id="46"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grpSp>
        <p:nvGrpSpPr>
          <p:cNvPr id="13" name="Group 12">
            <a:extLst>
              <a:ext uri="{FF2B5EF4-FFF2-40B4-BE49-F238E27FC236}">
                <a16:creationId xmlns:a16="http://schemas.microsoft.com/office/drawing/2014/main" id="{EF543C5E-6E76-D185-000B-7DAAD871FFCF}"/>
              </a:ext>
            </a:extLst>
          </p:cNvPr>
          <p:cNvGrpSpPr/>
          <p:nvPr/>
        </p:nvGrpSpPr>
        <p:grpSpPr>
          <a:xfrm>
            <a:off x="5094615" y="3125120"/>
            <a:ext cx="2183171" cy="2237118"/>
            <a:chOff x="5094615" y="3125120"/>
            <a:chExt cx="2183171" cy="2237118"/>
          </a:xfrm>
        </p:grpSpPr>
        <p:sp>
          <p:nvSpPr>
            <p:cNvPr id="2" name="Rektangel 5">
              <a:extLst>
                <a:ext uri="{FF2B5EF4-FFF2-40B4-BE49-F238E27FC236}">
                  <a16:creationId xmlns:a16="http://schemas.microsoft.com/office/drawing/2014/main" id="{45181B0E-2995-55AE-4147-61C022D99E81}"/>
                </a:ext>
              </a:extLst>
            </p:cNvPr>
            <p:cNvSpPr/>
            <p:nvPr/>
          </p:nvSpPr>
          <p:spPr>
            <a:xfrm>
              <a:off x="5210752" y="3125120"/>
              <a:ext cx="1949170" cy="2237118"/>
            </a:xfrm>
            <a:prstGeom prst="rect">
              <a:avLst/>
            </a:prstGeom>
            <a:solidFill>
              <a:srgbClr val="E4EEF2">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E4EEF2"/>
                </a:solidFill>
                <a:effectLst/>
                <a:uLnTx/>
                <a:uFillTx/>
                <a:latin typeface="Calibri" panose="020F0502020204030204"/>
                <a:ea typeface="+mn-ea"/>
                <a:cs typeface="+mn-cs"/>
              </a:endParaRPr>
            </a:p>
          </p:txBody>
        </p:sp>
        <p:sp>
          <p:nvSpPr>
            <p:cNvPr id="6" name="TekstSylinder 3">
              <a:extLst>
                <a:ext uri="{FF2B5EF4-FFF2-40B4-BE49-F238E27FC236}">
                  <a16:creationId xmlns:a16="http://schemas.microsoft.com/office/drawing/2014/main" id="{76C8B57E-0C91-413A-DF03-FA52BCD4788A}"/>
                </a:ext>
              </a:extLst>
            </p:cNvPr>
            <p:cNvSpPr txBox="1"/>
            <p:nvPr/>
          </p:nvSpPr>
          <p:spPr>
            <a:xfrm>
              <a:off x="5094615" y="4243679"/>
              <a:ext cx="21831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Roboto Light" pitchFamily="2" charset="0"/>
                  <a:ea typeface="Roboto Light" pitchFamily="2" charset="0"/>
                  <a:cs typeface="Roboto" panose="02000000000000000000" pitchFamily="2" charset="0"/>
                </a:rPr>
                <a:t>TOP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Roboto Light" pitchFamily="2" charset="0"/>
                  <a:ea typeface="Roboto Light" pitchFamily="2" charset="0"/>
                  <a:cs typeface="Roboto" panose="02000000000000000000" pitchFamily="2" charset="0"/>
                </a:rPr>
                <a:t>CRYPTO</a:t>
              </a:r>
              <a:endParaRPr kumimoji="0" lang="en-GB" sz="2000" b="1" i="0" u="none" strike="noStrike" kern="1200" cap="none" spc="0" normalizeH="0" baseline="0" noProof="0" dirty="0">
                <a:ln>
                  <a:noFill/>
                </a:ln>
                <a:solidFill>
                  <a:schemeClr val="bg1"/>
                </a:solidFill>
                <a:effectLst/>
                <a:uLnTx/>
                <a:uFillTx/>
                <a:latin typeface="Montserrat" pitchFamily="2" charset="77"/>
                <a:ea typeface="ROBOTO LIGHT" pitchFamily="2" charset="0"/>
                <a:cs typeface="Roboto" panose="02000000000000000000" pitchFamily="2" charset="0"/>
              </a:endParaRPr>
            </a:p>
          </p:txBody>
        </p:sp>
        <p:pic>
          <p:nvPicPr>
            <p:cNvPr id="9" name="Graphic 32" descr="Bitcoin with solid fill">
              <a:extLst>
                <a:ext uri="{FF2B5EF4-FFF2-40B4-BE49-F238E27FC236}">
                  <a16:creationId xmlns:a16="http://schemas.microsoft.com/office/drawing/2014/main" id="{C768EDC4-4A2C-E34F-3CFE-63392942E4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6640" y="3460900"/>
              <a:ext cx="707887" cy="707887"/>
            </a:xfrm>
            <a:prstGeom prst="rect">
              <a:avLst/>
            </a:prstGeom>
          </p:spPr>
        </p:pic>
      </p:grpSp>
      <p:grpSp>
        <p:nvGrpSpPr>
          <p:cNvPr id="14" name="Group 13">
            <a:extLst>
              <a:ext uri="{FF2B5EF4-FFF2-40B4-BE49-F238E27FC236}">
                <a16:creationId xmlns:a16="http://schemas.microsoft.com/office/drawing/2014/main" id="{92F0FD79-7259-90CE-564A-ACCCB9CBF514}"/>
              </a:ext>
            </a:extLst>
          </p:cNvPr>
          <p:cNvGrpSpPr/>
          <p:nvPr/>
        </p:nvGrpSpPr>
        <p:grpSpPr>
          <a:xfrm>
            <a:off x="7190702" y="3124381"/>
            <a:ext cx="2183171" cy="2237118"/>
            <a:chOff x="7190702" y="3124381"/>
            <a:chExt cx="2183171" cy="2237118"/>
          </a:xfrm>
        </p:grpSpPr>
        <p:sp>
          <p:nvSpPr>
            <p:cNvPr id="3" name="Rektangel 5">
              <a:extLst>
                <a:ext uri="{FF2B5EF4-FFF2-40B4-BE49-F238E27FC236}">
                  <a16:creationId xmlns:a16="http://schemas.microsoft.com/office/drawing/2014/main" id="{4DC817CF-AA18-367B-DEE4-4842E51665D8}"/>
                </a:ext>
              </a:extLst>
            </p:cNvPr>
            <p:cNvSpPr/>
            <p:nvPr/>
          </p:nvSpPr>
          <p:spPr>
            <a:xfrm>
              <a:off x="7347677" y="3124381"/>
              <a:ext cx="1949170" cy="2237118"/>
            </a:xfrm>
            <a:prstGeom prst="rect">
              <a:avLst/>
            </a:prstGeom>
            <a:solidFill>
              <a:srgbClr val="E4EEF2">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E4EEF2"/>
                </a:solidFill>
                <a:effectLst/>
                <a:uLnTx/>
                <a:uFillTx/>
                <a:latin typeface="Calibri" panose="020F0502020204030204"/>
                <a:ea typeface="+mn-ea"/>
                <a:cs typeface="+mn-cs"/>
              </a:endParaRPr>
            </a:p>
          </p:txBody>
        </p:sp>
        <p:sp>
          <p:nvSpPr>
            <p:cNvPr id="8" name="TekstSylinder 3">
              <a:extLst>
                <a:ext uri="{FF2B5EF4-FFF2-40B4-BE49-F238E27FC236}">
                  <a16:creationId xmlns:a16="http://schemas.microsoft.com/office/drawing/2014/main" id="{A886B06C-3F38-F51C-4CB8-C19F8171260D}"/>
                </a:ext>
              </a:extLst>
            </p:cNvPr>
            <p:cNvSpPr txBox="1"/>
            <p:nvPr/>
          </p:nvSpPr>
          <p:spPr>
            <a:xfrm>
              <a:off x="7190702" y="4243679"/>
              <a:ext cx="21831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Roboto Light" pitchFamily="2" charset="0"/>
                  <a:ea typeface="Roboto Light" pitchFamily="2" charset="0"/>
                  <a:cs typeface="Roboto" panose="02000000000000000000" pitchFamily="2" charset="0"/>
                </a:rPr>
                <a:t>TOP 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Roboto Light" pitchFamily="2" charset="0"/>
                  <a:ea typeface="Roboto Light" pitchFamily="2" charset="0"/>
                  <a:cs typeface="Roboto" panose="02000000000000000000" pitchFamily="2" charset="0"/>
                </a:rPr>
                <a:t>AI</a:t>
              </a:r>
              <a:endParaRPr kumimoji="0" lang="en-GB" sz="2000" b="1" i="0" u="none" strike="noStrike" kern="1200" cap="none" spc="0" normalizeH="0" baseline="0" noProof="0" dirty="0">
                <a:ln>
                  <a:noFill/>
                </a:ln>
                <a:solidFill>
                  <a:schemeClr val="bg1"/>
                </a:solidFill>
                <a:effectLst/>
                <a:uLnTx/>
                <a:uFillTx/>
                <a:latin typeface="Montserrat" pitchFamily="2" charset="77"/>
                <a:ea typeface="ROBOTO LIGHT" pitchFamily="2" charset="0"/>
                <a:cs typeface="Roboto" panose="02000000000000000000" pitchFamily="2" charset="0"/>
              </a:endParaRPr>
            </a:p>
          </p:txBody>
        </p:sp>
        <p:pic>
          <p:nvPicPr>
            <p:cNvPr id="10" name="Graphic 34" descr="Artificial Intelligence outline">
              <a:extLst>
                <a:ext uri="{FF2B5EF4-FFF2-40B4-BE49-F238E27FC236}">
                  <a16:creationId xmlns:a16="http://schemas.microsoft.com/office/drawing/2014/main" id="{A0DF5C75-E414-24AD-4834-481E1128FB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47201" y="3437564"/>
              <a:ext cx="750122" cy="750122"/>
            </a:xfrm>
            <a:prstGeom prst="rect">
              <a:avLst/>
            </a:prstGeom>
          </p:spPr>
        </p:pic>
      </p:grpSp>
      <p:grpSp>
        <p:nvGrpSpPr>
          <p:cNvPr id="12" name="Group 11">
            <a:extLst>
              <a:ext uri="{FF2B5EF4-FFF2-40B4-BE49-F238E27FC236}">
                <a16:creationId xmlns:a16="http://schemas.microsoft.com/office/drawing/2014/main" id="{78DDE7CC-64C6-06E0-C8BF-31D4C352BC61}"/>
              </a:ext>
            </a:extLst>
          </p:cNvPr>
          <p:cNvGrpSpPr/>
          <p:nvPr/>
        </p:nvGrpSpPr>
        <p:grpSpPr>
          <a:xfrm>
            <a:off x="2818127" y="3132063"/>
            <a:ext cx="2379757" cy="2237118"/>
            <a:chOff x="2818127" y="3132063"/>
            <a:chExt cx="2379757" cy="2237118"/>
          </a:xfrm>
        </p:grpSpPr>
        <p:sp>
          <p:nvSpPr>
            <p:cNvPr id="4" name="Rektangel 5">
              <a:extLst>
                <a:ext uri="{FF2B5EF4-FFF2-40B4-BE49-F238E27FC236}">
                  <a16:creationId xmlns:a16="http://schemas.microsoft.com/office/drawing/2014/main" id="{AE42FC09-3010-B58B-5D2F-DA8AEE8D4FE8}"/>
                </a:ext>
              </a:extLst>
            </p:cNvPr>
            <p:cNvSpPr/>
            <p:nvPr/>
          </p:nvSpPr>
          <p:spPr>
            <a:xfrm>
              <a:off x="3032988" y="3132063"/>
              <a:ext cx="1949170" cy="2237118"/>
            </a:xfrm>
            <a:prstGeom prst="rect">
              <a:avLst/>
            </a:prstGeom>
            <a:solidFill>
              <a:srgbClr val="E4EEF2">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E4EEF2"/>
                </a:solidFill>
                <a:effectLst/>
                <a:uLnTx/>
                <a:uFillTx/>
                <a:latin typeface="Calibri" panose="020F0502020204030204"/>
                <a:ea typeface="+mn-ea"/>
                <a:cs typeface="+mn-cs"/>
              </a:endParaRPr>
            </a:p>
          </p:txBody>
        </p:sp>
        <p:sp>
          <p:nvSpPr>
            <p:cNvPr id="5" name="TekstSylinder 3">
              <a:extLst>
                <a:ext uri="{FF2B5EF4-FFF2-40B4-BE49-F238E27FC236}">
                  <a16:creationId xmlns:a16="http://schemas.microsoft.com/office/drawing/2014/main" id="{32A5B39D-C68F-C956-F457-3BC3517DF7CD}"/>
                </a:ext>
              </a:extLst>
            </p:cNvPr>
            <p:cNvSpPr txBox="1"/>
            <p:nvPr/>
          </p:nvSpPr>
          <p:spPr>
            <a:xfrm>
              <a:off x="2818127" y="4243679"/>
              <a:ext cx="23797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Roboto Light" pitchFamily="2" charset="0"/>
                  <a:ea typeface="Roboto Light" pitchFamily="2" charset="0"/>
                  <a:cs typeface="Roboto" panose="02000000000000000000" pitchFamily="2" charset="0"/>
                </a:rPr>
                <a:t>TOP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Roboto Light" pitchFamily="2" charset="0"/>
                  <a:ea typeface="Roboto Light" pitchFamily="2" charset="0"/>
                  <a:cs typeface="Roboto" panose="02000000000000000000" pitchFamily="2" charset="0"/>
                </a:rPr>
                <a:t>NFT</a:t>
              </a:r>
              <a:br>
                <a:rPr kumimoji="0" lang="en-GB" sz="2000" b="1" i="0" u="none" strike="noStrike" kern="1200" cap="none" spc="0" normalizeH="0" baseline="0" noProof="0" dirty="0">
                  <a:ln>
                    <a:noFill/>
                  </a:ln>
                  <a:solidFill>
                    <a:schemeClr val="bg1"/>
                  </a:solidFill>
                  <a:effectLst/>
                  <a:uLnTx/>
                  <a:uFillTx/>
                  <a:latin typeface="ROBOTO LIGHT" pitchFamily="2" charset="0"/>
                  <a:ea typeface="ROBOTO LIGHT" pitchFamily="2" charset="0"/>
                  <a:cs typeface="Roboto" panose="02000000000000000000" pitchFamily="2" charset="0"/>
                </a:rPr>
              </a:br>
              <a:endParaRPr kumimoji="0" lang="en-GB" sz="2000" b="1" i="0" u="none" strike="noStrike" kern="1200" cap="none" spc="0" normalizeH="0" baseline="0" noProof="0" dirty="0">
                <a:ln>
                  <a:noFill/>
                </a:ln>
                <a:solidFill>
                  <a:schemeClr val="bg1"/>
                </a:solidFill>
                <a:effectLst/>
                <a:uLnTx/>
                <a:uFillTx/>
                <a:latin typeface="Montserrat" pitchFamily="2" charset="77"/>
                <a:ea typeface="ROBOTO LIGHT" pitchFamily="2" charset="0"/>
                <a:cs typeface="Roboto" panose="02000000000000000000" pitchFamily="2" charset="0"/>
              </a:endParaRPr>
            </a:p>
          </p:txBody>
        </p:sp>
        <p:pic>
          <p:nvPicPr>
            <p:cNvPr id="11" name="Graphic 38" descr="Binary outline">
              <a:extLst>
                <a:ext uri="{FF2B5EF4-FFF2-40B4-BE49-F238E27FC236}">
                  <a16:creationId xmlns:a16="http://schemas.microsoft.com/office/drawing/2014/main" id="{E09B9477-81C3-105C-6EDC-DF24F45CE8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15033" y="3433523"/>
              <a:ext cx="785080" cy="785080"/>
            </a:xfrm>
            <a:prstGeom prst="rect">
              <a:avLst/>
            </a:prstGeom>
          </p:spPr>
        </p:pic>
      </p:grpSp>
      <p:sp>
        <p:nvSpPr>
          <p:cNvPr id="15" name="TekstSylinder 15">
            <a:extLst>
              <a:ext uri="{FF2B5EF4-FFF2-40B4-BE49-F238E27FC236}">
                <a16:creationId xmlns:a16="http://schemas.microsoft.com/office/drawing/2014/main" id="{99A1AC4C-3DF9-DA9E-D134-3EA4AFA17D18}"/>
              </a:ext>
            </a:extLst>
          </p:cNvPr>
          <p:cNvSpPr txBox="1">
            <a:spLocks noChangeArrowheads="1"/>
          </p:cNvSpPr>
          <p:nvPr/>
        </p:nvSpPr>
        <p:spPr bwMode="auto">
          <a:xfrm>
            <a:off x="2150076" y="538228"/>
            <a:ext cx="82344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en-US" sz="48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Agency FB" panose="020B0503020202020204" pitchFamily="34" charset="0"/>
              </a:rPr>
              <a:t>INVESTMENTS</a:t>
            </a: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lang="en-GB" altLang="en-US" sz="2400" dirty="0">
                <a:solidFill>
                  <a:prstClr val="white"/>
                </a:solidFill>
                <a:latin typeface="Roboto Light" pitchFamily="2" charset="0"/>
                <a:ea typeface="Roboto Light" pitchFamily="2" charset="0"/>
              </a:rPr>
              <a:t>ON BEHALF OF THE COMMUNITY</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pic>
        <p:nvPicPr>
          <p:cNvPr id="17" name="Picture 38" descr="Logo&#10;&#10;Description automatically generated">
            <a:extLst>
              <a:ext uri="{FF2B5EF4-FFF2-40B4-BE49-F238E27FC236}">
                <a16:creationId xmlns:a16="http://schemas.microsoft.com/office/drawing/2014/main" id="{FCF5925B-5036-53FE-739F-A5F6FDC6C073}"/>
              </a:ext>
            </a:extLst>
          </p:cNvPr>
          <p:cNvPicPr>
            <a:picLocks noChangeAspect="1"/>
          </p:cNvPicPr>
          <p:nvPr/>
        </p:nvPicPr>
        <p:blipFill>
          <a:blip r:embed="rId10" cstate="screen">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a:ext>
            </a:extLst>
          </a:blip>
          <a:stretch>
            <a:fillRect/>
          </a:stretch>
        </p:blipFill>
        <p:spPr>
          <a:xfrm>
            <a:off x="711456" y="449036"/>
            <a:ext cx="1286321" cy="1309020"/>
          </a:xfrm>
          <a:prstGeom prst="rect">
            <a:avLst/>
          </a:prstGeom>
        </p:spPr>
      </p:pic>
      <p:sp>
        <p:nvSpPr>
          <p:cNvPr id="18" name="TekstSylinder 1">
            <a:extLst>
              <a:ext uri="{FF2B5EF4-FFF2-40B4-BE49-F238E27FC236}">
                <a16:creationId xmlns:a16="http://schemas.microsoft.com/office/drawing/2014/main" id="{2F815AEB-C026-00A7-8018-F0B466FAED82}"/>
              </a:ext>
            </a:extLst>
          </p:cNvPr>
          <p:cNvSpPr txBox="1"/>
          <p:nvPr/>
        </p:nvSpPr>
        <p:spPr>
          <a:xfrm>
            <a:off x="0" y="2443242"/>
            <a:ext cx="12192000" cy="400110"/>
          </a:xfrm>
          <a:prstGeom prst="rect">
            <a:avLst/>
          </a:prstGeom>
          <a:noFill/>
        </p:spPr>
        <p:txBody>
          <a:bodyPr wrap="square" rtlCol="0">
            <a:spAutoFit/>
          </a:bodyPr>
          <a:lstStyle/>
          <a:p>
            <a:pPr lvl="0" algn="ctr">
              <a:defRPr/>
            </a:pPr>
            <a:r>
              <a:rPr lang="en-GB" sz="2000" b="1" dirty="0">
                <a:solidFill>
                  <a:prstClr val="white"/>
                </a:solidFill>
                <a:latin typeface="Roboto" panose="02000000000000000000" pitchFamily="2" charset="0"/>
                <a:ea typeface="Roboto" panose="02000000000000000000" pitchFamily="2" charset="0"/>
              </a:rPr>
              <a:t> THE PNGVN INDEX CONTAINS 130 COMPANIES </a:t>
            </a:r>
            <a:endPar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982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A picture containing darkness, night, sky, lighting&#10;&#10;Description automatically generated">
            <a:extLst>
              <a:ext uri="{FF2B5EF4-FFF2-40B4-BE49-F238E27FC236}">
                <a16:creationId xmlns:a16="http://schemas.microsoft.com/office/drawing/2014/main" id="{8FFB3567-A79F-446A-90BE-CA3ED6D3871E}"/>
              </a:ext>
            </a:extLst>
          </p:cNvPr>
          <p:cNvPicPr>
            <a:picLocks noChangeAspect="1"/>
          </p:cNvPicPr>
          <p:nvPr/>
        </p:nvPicPr>
        <p:blipFill>
          <a:blip r:embed="rId3">
            <a:alphaModFix amt="43000"/>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F9A6B06-40D5-7F09-10F1-BA245A228105}"/>
              </a:ext>
            </a:extLst>
          </p:cNvPr>
          <p:cNvSpPr txBox="1"/>
          <p:nvPr/>
        </p:nvSpPr>
        <p:spPr>
          <a:xfrm>
            <a:off x="0" y="894826"/>
            <a:ext cx="1219200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Light" pitchFamily="2" charset="0"/>
                <a:ea typeface="Roboto Light" pitchFamily="2" charset="0"/>
                <a:cs typeface="+mn-cs"/>
              </a:rPr>
              <a:t> </a:t>
            </a:r>
            <a:r>
              <a:rPr kumimoji="0" lang="en-US" altLang="en-US" sz="32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Light" pitchFamily="2" charset="0"/>
                <a:ea typeface="Roboto Light" pitchFamily="2" charset="0"/>
                <a:cs typeface="+mn-cs"/>
              </a:rPr>
              <a:t>WELCOME TO </a:t>
            </a:r>
            <a:br>
              <a:rPr kumimoji="0" lang="en-US" altLang="en-US" sz="32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Light" pitchFamily="2" charset="0"/>
                <a:ea typeface="Roboto Light" pitchFamily="2" charset="0"/>
                <a:cs typeface="+mn-cs"/>
              </a:rPr>
            </a:br>
            <a:r>
              <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77"/>
                <a:ea typeface="+mn-ea"/>
                <a:cs typeface="+mn-cs"/>
              </a:rPr>
              <a:t>THE LARGEST NFT &amp; CRYPTO</a:t>
            </a:r>
            <a:br>
              <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77"/>
                <a:ea typeface="+mn-ea"/>
                <a:cs typeface="+mn-cs"/>
              </a:rPr>
            </a:br>
            <a:r>
              <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77"/>
                <a:ea typeface="+mn-ea"/>
                <a:cs typeface="+mn-cs"/>
              </a:rPr>
              <a:t>COMMUNITY IN THE WORLD </a:t>
            </a:r>
            <a:endParaRPr kumimoji="0" lang="en-US" altLang="en-US" sz="4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77"/>
              <a:ea typeface="+mn-ea"/>
              <a:cs typeface="+mn-cs"/>
            </a:endParaRPr>
          </a:p>
        </p:txBody>
      </p:sp>
      <p:pic>
        <p:nvPicPr>
          <p:cNvPr id="10" name="Picture 9">
            <a:extLst>
              <a:ext uri="{FF2B5EF4-FFF2-40B4-BE49-F238E27FC236}">
                <a16:creationId xmlns:a16="http://schemas.microsoft.com/office/drawing/2014/main" id="{86B9EDB8-AF0A-301C-3921-70636043E1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1155" y="4875315"/>
            <a:ext cx="2869689" cy="926499"/>
          </a:xfrm>
          <a:prstGeom prst="rect">
            <a:avLst/>
          </a:prstGeom>
          <a:effectLst>
            <a:glow rad="1905000">
              <a:schemeClr val="tx1">
                <a:alpha val="54463"/>
              </a:schemeClr>
            </a:glow>
          </a:effectLst>
        </p:spPr>
      </p:pic>
      <p:sp>
        <p:nvSpPr>
          <p:cNvPr id="13" name="TekstSylinder 37">
            <a:extLst>
              <a:ext uri="{FF2B5EF4-FFF2-40B4-BE49-F238E27FC236}">
                <a16:creationId xmlns:a16="http://schemas.microsoft.com/office/drawing/2014/main" id="{7D8D0779-359C-208E-2856-A55593AAF79F}"/>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Tree>
    <p:extLst>
      <p:ext uri="{BB962C8B-B14F-4D97-AF65-F5344CB8AC3E}">
        <p14:creationId xmlns:p14="http://schemas.microsoft.com/office/powerpoint/2010/main" val="233674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88">
        <p15:prstTrans prst="peelOff"/>
      </p:transition>
    </mc:Choice>
    <mc:Fallback xmlns="">
      <p:transition spd="slow" advTm="5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4" name="TekstSylinder 15">
            <a:extLst>
              <a:ext uri="{FF2B5EF4-FFF2-40B4-BE49-F238E27FC236}">
                <a16:creationId xmlns:a16="http://schemas.microsoft.com/office/drawing/2014/main" id="{74C624BE-86A3-685D-1ABB-E6A3DD127957}"/>
              </a:ext>
            </a:extLst>
          </p:cNvPr>
          <p:cNvSpPr txBox="1">
            <a:spLocks noChangeArrowheads="1"/>
          </p:cNvSpPr>
          <p:nvPr/>
        </p:nvSpPr>
        <p:spPr bwMode="auto">
          <a:xfrm>
            <a:off x="2150076" y="538228"/>
            <a:ext cx="82344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en-US" sz="48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Agency FB" panose="020B0503020202020204" pitchFamily="34" charset="0"/>
              </a:rPr>
              <a:t>DIVIDEND</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TO BE PAID OUT QUARTERLY</a:t>
            </a:r>
          </a:p>
        </p:txBody>
      </p:sp>
      <p:pic>
        <p:nvPicPr>
          <p:cNvPr id="5" name="Picture 33" descr="Logo&#10;&#10;Description automatically generated">
            <a:extLst>
              <a:ext uri="{FF2B5EF4-FFF2-40B4-BE49-F238E27FC236}">
                <a16:creationId xmlns:a16="http://schemas.microsoft.com/office/drawing/2014/main" id="{079E8E29-C03E-ED6B-3B6F-35C8AF61B917}"/>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tretch>
            <a:fillRect/>
          </a:stretch>
        </p:blipFill>
        <p:spPr>
          <a:xfrm>
            <a:off x="696620" y="449036"/>
            <a:ext cx="1286321" cy="1309020"/>
          </a:xfrm>
          <a:prstGeom prst="rect">
            <a:avLst/>
          </a:prstGeom>
        </p:spPr>
      </p:pic>
      <p:grpSp>
        <p:nvGrpSpPr>
          <p:cNvPr id="2" name="Group 1">
            <a:extLst>
              <a:ext uri="{FF2B5EF4-FFF2-40B4-BE49-F238E27FC236}">
                <a16:creationId xmlns:a16="http://schemas.microsoft.com/office/drawing/2014/main" id="{1C489E9C-D40F-4B97-618A-2752FA3A6661}"/>
              </a:ext>
            </a:extLst>
          </p:cNvPr>
          <p:cNvGrpSpPr/>
          <p:nvPr/>
        </p:nvGrpSpPr>
        <p:grpSpPr>
          <a:xfrm>
            <a:off x="3383281" y="2350281"/>
            <a:ext cx="6390842" cy="3498564"/>
            <a:chOff x="3383281" y="2350281"/>
            <a:chExt cx="6390842" cy="3498564"/>
          </a:xfrm>
        </p:grpSpPr>
        <p:pic>
          <p:nvPicPr>
            <p:cNvPr id="11" name="Picture 10">
              <a:extLst>
                <a:ext uri="{FF2B5EF4-FFF2-40B4-BE49-F238E27FC236}">
                  <a16:creationId xmlns:a16="http://schemas.microsoft.com/office/drawing/2014/main" id="{252597A3-1865-93F5-FA80-4AB5920D9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2350281"/>
              <a:ext cx="6390842" cy="3498564"/>
            </a:xfrm>
            <a:prstGeom prst="rect">
              <a:avLst/>
            </a:prstGeom>
          </p:spPr>
        </p:pic>
        <p:pic>
          <p:nvPicPr>
            <p:cNvPr id="10" name="Picture 9" descr="A gold calendar with squares&#10;&#10;Description automatically generated">
              <a:extLst>
                <a:ext uri="{FF2B5EF4-FFF2-40B4-BE49-F238E27FC236}">
                  <a16:creationId xmlns:a16="http://schemas.microsoft.com/office/drawing/2014/main" id="{452D6E94-D053-88DD-BE3F-77AB2785C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1657" y="2449606"/>
              <a:ext cx="2548685" cy="2731993"/>
            </a:xfrm>
            <a:prstGeom prst="rect">
              <a:avLst/>
            </a:prstGeom>
          </p:spPr>
        </p:pic>
      </p:grpSp>
    </p:spTree>
    <p:extLst>
      <p:ext uri="{BB962C8B-B14F-4D97-AF65-F5344CB8AC3E}">
        <p14:creationId xmlns:p14="http://schemas.microsoft.com/office/powerpoint/2010/main" val="46140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4" name="TekstSylinder 15">
            <a:extLst>
              <a:ext uri="{FF2B5EF4-FFF2-40B4-BE49-F238E27FC236}">
                <a16:creationId xmlns:a16="http://schemas.microsoft.com/office/drawing/2014/main" id="{E925AC9D-1068-B825-93E4-885F91D4AEA0}"/>
              </a:ext>
            </a:extLst>
          </p:cNvPr>
          <p:cNvSpPr txBox="1">
            <a:spLocks noChangeArrowheads="1"/>
          </p:cNvSpPr>
          <p:nvPr/>
        </p:nvSpPr>
        <p:spPr bwMode="auto">
          <a:xfrm>
            <a:off x="2150076" y="538227"/>
            <a:ext cx="82344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en-US" sz="48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Agency FB" panose="020B0503020202020204" pitchFamily="34" charset="0"/>
              </a:rPr>
              <a:t>COMPANY</a:t>
            </a: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lang="en-GB" altLang="en-US" sz="2400" dirty="0">
                <a:solidFill>
                  <a:prstClr val="white"/>
                </a:solidFill>
                <a:latin typeface="Roboto Light" pitchFamily="2" charset="0"/>
                <a:ea typeface="Roboto Light" pitchFamily="2" charset="0"/>
              </a:rPr>
              <a:t>TO COVER ON GOING COSTS</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pic>
        <p:nvPicPr>
          <p:cNvPr id="5" name="Picture 31" descr="Logo&#10;&#10;Description automatically generated">
            <a:extLst>
              <a:ext uri="{FF2B5EF4-FFF2-40B4-BE49-F238E27FC236}">
                <a16:creationId xmlns:a16="http://schemas.microsoft.com/office/drawing/2014/main" id="{B57BB46B-26A6-308D-9FC4-5636949A5C3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586200" y="538226"/>
            <a:ext cx="1322325" cy="1099689"/>
          </a:xfrm>
          <a:prstGeom prst="rect">
            <a:avLst/>
          </a:prstGeom>
        </p:spPr>
      </p:pic>
      <p:grpSp>
        <p:nvGrpSpPr>
          <p:cNvPr id="2" name="Group 1">
            <a:extLst>
              <a:ext uri="{FF2B5EF4-FFF2-40B4-BE49-F238E27FC236}">
                <a16:creationId xmlns:a16="http://schemas.microsoft.com/office/drawing/2014/main" id="{C0B179B8-8CF8-5D34-4C65-B81DAC73D6EC}"/>
              </a:ext>
            </a:extLst>
          </p:cNvPr>
          <p:cNvGrpSpPr/>
          <p:nvPr/>
        </p:nvGrpSpPr>
        <p:grpSpPr>
          <a:xfrm>
            <a:off x="3383281" y="2350281"/>
            <a:ext cx="6390842" cy="3498564"/>
            <a:chOff x="3383281" y="2350281"/>
            <a:chExt cx="6390842" cy="3498564"/>
          </a:xfrm>
        </p:grpSpPr>
        <p:pic>
          <p:nvPicPr>
            <p:cNvPr id="8" name="Picture 7">
              <a:extLst>
                <a:ext uri="{FF2B5EF4-FFF2-40B4-BE49-F238E27FC236}">
                  <a16:creationId xmlns:a16="http://schemas.microsoft.com/office/drawing/2014/main" id="{DD3E613C-5748-A422-D9B4-C65D87463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2350281"/>
              <a:ext cx="6390842" cy="3498564"/>
            </a:xfrm>
            <a:prstGeom prst="rect">
              <a:avLst/>
            </a:prstGeom>
          </p:spPr>
        </p:pic>
        <p:pic>
          <p:nvPicPr>
            <p:cNvPr id="6" name="Picture 5" descr="A gold icon with a pen and a person writing on it&#10;&#10;Description automatically generated">
              <a:extLst>
                <a:ext uri="{FF2B5EF4-FFF2-40B4-BE49-F238E27FC236}">
                  <a16:creationId xmlns:a16="http://schemas.microsoft.com/office/drawing/2014/main" id="{75234966-F744-BE0C-315D-D60300FB4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7226" y="2449606"/>
              <a:ext cx="3837547" cy="2731993"/>
            </a:xfrm>
            <a:prstGeom prst="rect">
              <a:avLst/>
            </a:prstGeom>
          </p:spPr>
        </p:pic>
      </p:grpSp>
    </p:spTree>
    <p:extLst>
      <p:ext uri="{BB962C8B-B14F-4D97-AF65-F5344CB8AC3E}">
        <p14:creationId xmlns:p14="http://schemas.microsoft.com/office/powerpoint/2010/main" val="280988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grpSp>
        <p:nvGrpSpPr>
          <p:cNvPr id="2" name="Group 6">
            <a:extLst>
              <a:ext uri="{FF2B5EF4-FFF2-40B4-BE49-F238E27FC236}">
                <a16:creationId xmlns:a16="http://schemas.microsoft.com/office/drawing/2014/main" id="{139FD97F-99D4-D5A1-0CA9-DA3A7A033DE8}"/>
              </a:ext>
            </a:extLst>
          </p:cNvPr>
          <p:cNvGrpSpPr/>
          <p:nvPr/>
        </p:nvGrpSpPr>
        <p:grpSpPr>
          <a:xfrm>
            <a:off x="843364" y="2453832"/>
            <a:ext cx="1911170" cy="3075297"/>
            <a:chOff x="843364" y="2453832"/>
            <a:chExt cx="1911170" cy="3075297"/>
          </a:xfrm>
        </p:grpSpPr>
        <p:sp>
          <p:nvSpPr>
            <p:cNvPr id="3" name="Round Single Corner of Rectangle 22">
              <a:extLst>
                <a:ext uri="{FF2B5EF4-FFF2-40B4-BE49-F238E27FC236}">
                  <a16:creationId xmlns:a16="http://schemas.microsoft.com/office/drawing/2014/main" id="{3750B798-ABB9-7192-9E74-00082866702B}"/>
                </a:ext>
              </a:extLst>
            </p:cNvPr>
            <p:cNvSpPr/>
            <p:nvPr/>
          </p:nvSpPr>
          <p:spPr>
            <a:xfrm flipH="1">
              <a:off x="844949" y="2453832"/>
              <a:ext cx="1908000" cy="1976428"/>
            </a:xfrm>
            <a:prstGeom prst="round1Rect">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 Single Corner of Rectangle 38">
              <a:extLst>
                <a:ext uri="{FF2B5EF4-FFF2-40B4-BE49-F238E27FC236}">
                  <a16:creationId xmlns:a16="http://schemas.microsoft.com/office/drawing/2014/main" id="{762D61C6-97C4-5784-9928-1EA595E6F1F9}"/>
                </a:ext>
              </a:extLst>
            </p:cNvPr>
            <p:cNvSpPr/>
            <p:nvPr/>
          </p:nvSpPr>
          <p:spPr>
            <a:xfrm rot="10800000" flipH="1">
              <a:off x="844949" y="4430260"/>
              <a:ext cx="1909585" cy="1098869"/>
            </a:xfrm>
            <a:prstGeom prst="round1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39">
              <a:extLst>
                <a:ext uri="{FF2B5EF4-FFF2-40B4-BE49-F238E27FC236}">
                  <a16:creationId xmlns:a16="http://schemas.microsoft.com/office/drawing/2014/main" id="{088AE8D6-F2AB-6E96-C9FA-830CBA00E790}"/>
                </a:ext>
              </a:extLst>
            </p:cNvPr>
            <p:cNvSpPr txBox="1"/>
            <p:nvPr/>
          </p:nvSpPr>
          <p:spPr>
            <a:xfrm>
              <a:off x="843364" y="4664698"/>
              <a:ext cx="19095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KICK-OFF</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20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$0.10</a:t>
              </a:r>
              <a:endParaRPr kumimoji="0" lang="en-GB"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endParaRPr>
            </a:p>
          </p:txBody>
        </p:sp>
      </p:grpSp>
      <p:grpSp>
        <p:nvGrpSpPr>
          <p:cNvPr id="6" name="Group 7">
            <a:extLst>
              <a:ext uri="{FF2B5EF4-FFF2-40B4-BE49-F238E27FC236}">
                <a16:creationId xmlns:a16="http://schemas.microsoft.com/office/drawing/2014/main" id="{F7A2F87F-8DB1-DDC6-86EA-00397707C50D}"/>
              </a:ext>
            </a:extLst>
          </p:cNvPr>
          <p:cNvGrpSpPr/>
          <p:nvPr/>
        </p:nvGrpSpPr>
        <p:grpSpPr>
          <a:xfrm>
            <a:off x="2991493" y="2453832"/>
            <a:ext cx="1942034" cy="3078869"/>
            <a:chOff x="2991493" y="2453832"/>
            <a:chExt cx="1942034" cy="3078869"/>
          </a:xfrm>
        </p:grpSpPr>
        <p:sp>
          <p:nvSpPr>
            <p:cNvPr id="8" name="Round Single Corner of Rectangle 27">
              <a:extLst>
                <a:ext uri="{FF2B5EF4-FFF2-40B4-BE49-F238E27FC236}">
                  <a16:creationId xmlns:a16="http://schemas.microsoft.com/office/drawing/2014/main" id="{31A7DC9C-6F17-6D64-74BC-6E82D59B9E7C}"/>
                </a:ext>
              </a:extLst>
            </p:cNvPr>
            <p:cNvSpPr/>
            <p:nvPr/>
          </p:nvSpPr>
          <p:spPr>
            <a:xfrm flipH="1">
              <a:off x="2993079" y="2453832"/>
              <a:ext cx="1940448" cy="1980000"/>
            </a:xfrm>
            <a:prstGeom prst="round1Rect">
              <a:avLst/>
            </a:prstGeom>
            <a:blipFill dpi="0" rotWithShape="0">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 Single Corner of Rectangle 28">
              <a:extLst>
                <a:ext uri="{FF2B5EF4-FFF2-40B4-BE49-F238E27FC236}">
                  <a16:creationId xmlns:a16="http://schemas.microsoft.com/office/drawing/2014/main" id="{36A8D251-FDD8-6D19-CC75-852BD07E28C8}"/>
                </a:ext>
              </a:extLst>
            </p:cNvPr>
            <p:cNvSpPr/>
            <p:nvPr/>
          </p:nvSpPr>
          <p:spPr>
            <a:xfrm rot="10800000" flipH="1">
              <a:off x="2993079" y="4433832"/>
              <a:ext cx="1940448" cy="1098869"/>
            </a:xfrm>
            <a:prstGeom prst="round1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40">
              <a:extLst>
                <a:ext uri="{FF2B5EF4-FFF2-40B4-BE49-F238E27FC236}">
                  <a16:creationId xmlns:a16="http://schemas.microsoft.com/office/drawing/2014/main" id="{D4D8FE6C-DBB4-C428-EA1B-5A0AD48450AF}"/>
                </a:ext>
              </a:extLst>
            </p:cNvPr>
            <p:cNvSpPr txBox="1"/>
            <p:nvPr/>
          </p:nvSpPr>
          <p:spPr>
            <a:xfrm>
              <a:off x="2991493" y="4667642"/>
              <a:ext cx="19095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LISTING</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lang="en-GB" sz="2000" dirty="0">
                  <a:solidFill>
                    <a:prstClr val="white"/>
                  </a:solidFill>
                  <a:latin typeface="Roboto Medium" pitchFamily="2" charset="0"/>
                  <a:ea typeface="Roboto Medium" pitchFamily="2" charset="0"/>
                </a:rPr>
                <a:t>05.07.2024</a:t>
              </a:r>
              <a:r>
                <a:rPr kumimoji="0" lang="en-GB" sz="20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 </a:t>
              </a:r>
              <a:endParaRPr kumimoji="0" lang="en-GB"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endParaRPr>
            </a:p>
          </p:txBody>
        </p:sp>
      </p:grpSp>
      <p:grpSp>
        <p:nvGrpSpPr>
          <p:cNvPr id="11" name="Group 8">
            <a:extLst>
              <a:ext uri="{FF2B5EF4-FFF2-40B4-BE49-F238E27FC236}">
                <a16:creationId xmlns:a16="http://schemas.microsoft.com/office/drawing/2014/main" id="{E3648875-E5D8-1759-9432-16A4253C49FF}"/>
              </a:ext>
            </a:extLst>
          </p:cNvPr>
          <p:cNvGrpSpPr/>
          <p:nvPr/>
        </p:nvGrpSpPr>
        <p:grpSpPr>
          <a:xfrm>
            <a:off x="5141209" y="2450262"/>
            <a:ext cx="1940448" cy="3078869"/>
            <a:chOff x="5141209" y="2450262"/>
            <a:chExt cx="1940448" cy="3078869"/>
          </a:xfrm>
        </p:grpSpPr>
        <p:sp>
          <p:nvSpPr>
            <p:cNvPr id="12" name="Round Single Corner of Rectangle 29">
              <a:extLst>
                <a:ext uri="{FF2B5EF4-FFF2-40B4-BE49-F238E27FC236}">
                  <a16:creationId xmlns:a16="http://schemas.microsoft.com/office/drawing/2014/main" id="{B8C287BB-C6CE-8BC7-92DB-8F762F431099}"/>
                </a:ext>
              </a:extLst>
            </p:cNvPr>
            <p:cNvSpPr/>
            <p:nvPr/>
          </p:nvSpPr>
          <p:spPr>
            <a:xfrm flipH="1">
              <a:off x="5141209" y="2450262"/>
              <a:ext cx="1940448" cy="1980000"/>
            </a:xfrm>
            <a:prstGeom prst="round1Rect">
              <a:avLst/>
            </a:prstGeom>
            <a:blipFill dpi="0" rotWithShape="0">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 Single Corner of Rectangle 30">
              <a:extLst>
                <a:ext uri="{FF2B5EF4-FFF2-40B4-BE49-F238E27FC236}">
                  <a16:creationId xmlns:a16="http://schemas.microsoft.com/office/drawing/2014/main" id="{A3BD3E56-EA2F-04D5-D26C-A8989716147C}"/>
                </a:ext>
              </a:extLst>
            </p:cNvPr>
            <p:cNvSpPr/>
            <p:nvPr/>
          </p:nvSpPr>
          <p:spPr>
            <a:xfrm rot="10800000" flipH="1">
              <a:off x="5141209" y="4430262"/>
              <a:ext cx="1940448" cy="1098869"/>
            </a:xfrm>
            <a:prstGeom prst="round1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41">
              <a:extLst>
                <a:ext uri="{FF2B5EF4-FFF2-40B4-BE49-F238E27FC236}">
                  <a16:creationId xmlns:a16="http://schemas.microsoft.com/office/drawing/2014/main" id="{C802C373-7C33-207F-7871-EF44EA43604A}"/>
                </a:ext>
              </a:extLst>
            </p:cNvPr>
            <p:cNvSpPr txBox="1"/>
            <p:nvPr/>
          </p:nvSpPr>
          <p:spPr>
            <a:xfrm>
              <a:off x="5172072" y="4664698"/>
              <a:ext cx="19095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EXCHANGE</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lang="en-GB" sz="2000" dirty="0" err="1">
                  <a:solidFill>
                    <a:prstClr val="white"/>
                  </a:solidFill>
                  <a:latin typeface="Roboto Medium" pitchFamily="2" charset="0"/>
                  <a:ea typeface="Roboto Medium" pitchFamily="2" charset="0"/>
                </a:rPr>
                <a:t>Coinstore</a:t>
              </a:r>
              <a:endParaRPr kumimoji="0" lang="en-GB"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endParaRPr>
            </a:p>
          </p:txBody>
        </p:sp>
      </p:grpSp>
      <p:grpSp>
        <p:nvGrpSpPr>
          <p:cNvPr id="15" name="Group 9">
            <a:extLst>
              <a:ext uri="{FF2B5EF4-FFF2-40B4-BE49-F238E27FC236}">
                <a16:creationId xmlns:a16="http://schemas.microsoft.com/office/drawing/2014/main" id="{C0835D98-5FFE-81D8-98E1-CA9CE3FF391C}"/>
              </a:ext>
            </a:extLst>
          </p:cNvPr>
          <p:cNvGrpSpPr/>
          <p:nvPr/>
        </p:nvGrpSpPr>
        <p:grpSpPr>
          <a:xfrm>
            <a:off x="7289337" y="2450262"/>
            <a:ext cx="1940448" cy="3078869"/>
            <a:chOff x="7289337" y="2450262"/>
            <a:chExt cx="1940448" cy="3078869"/>
          </a:xfrm>
        </p:grpSpPr>
        <p:sp>
          <p:nvSpPr>
            <p:cNvPr id="16" name="Round Single Corner of Rectangle 31">
              <a:extLst>
                <a:ext uri="{FF2B5EF4-FFF2-40B4-BE49-F238E27FC236}">
                  <a16:creationId xmlns:a16="http://schemas.microsoft.com/office/drawing/2014/main" id="{BB3933D2-2C68-E253-433F-4C4AEE1142F9}"/>
                </a:ext>
              </a:extLst>
            </p:cNvPr>
            <p:cNvSpPr/>
            <p:nvPr/>
          </p:nvSpPr>
          <p:spPr>
            <a:xfrm flipH="1">
              <a:off x="7289337" y="2450262"/>
              <a:ext cx="1940448" cy="1980000"/>
            </a:xfrm>
            <a:prstGeom prst="round1Rect">
              <a:avLst/>
            </a:prstGeom>
            <a:blipFill>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 Single Corner of Rectangle 32">
              <a:extLst>
                <a:ext uri="{FF2B5EF4-FFF2-40B4-BE49-F238E27FC236}">
                  <a16:creationId xmlns:a16="http://schemas.microsoft.com/office/drawing/2014/main" id="{A4D20CA9-514F-B3B0-EE4B-E7802B7C430C}"/>
                </a:ext>
              </a:extLst>
            </p:cNvPr>
            <p:cNvSpPr/>
            <p:nvPr/>
          </p:nvSpPr>
          <p:spPr>
            <a:xfrm rot="10800000" flipH="1">
              <a:off x="7289337" y="4430262"/>
              <a:ext cx="1940448" cy="1098869"/>
            </a:xfrm>
            <a:prstGeom prst="round1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42">
              <a:extLst>
                <a:ext uri="{FF2B5EF4-FFF2-40B4-BE49-F238E27FC236}">
                  <a16:creationId xmlns:a16="http://schemas.microsoft.com/office/drawing/2014/main" id="{10A61888-E5D7-F9EC-19CC-8D8BC704B7BB}"/>
                </a:ext>
              </a:extLst>
            </p:cNvPr>
            <p:cNvSpPr txBox="1"/>
            <p:nvPr/>
          </p:nvSpPr>
          <p:spPr>
            <a:xfrm>
              <a:off x="7304768" y="4664698"/>
              <a:ext cx="19095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VOLUME</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20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250M</a:t>
              </a:r>
              <a:endParaRPr kumimoji="0" lang="en-GB"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endParaRPr>
            </a:p>
          </p:txBody>
        </p:sp>
      </p:grpSp>
      <p:grpSp>
        <p:nvGrpSpPr>
          <p:cNvPr id="19" name="Group 10">
            <a:extLst>
              <a:ext uri="{FF2B5EF4-FFF2-40B4-BE49-F238E27FC236}">
                <a16:creationId xmlns:a16="http://schemas.microsoft.com/office/drawing/2014/main" id="{B944666C-4871-9649-B69A-16FE2BE7D1D5}"/>
              </a:ext>
            </a:extLst>
          </p:cNvPr>
          <p:cNvGrpSpPr/>
          <p:nvPr/>
        </p:nvGrpSpPr>
        <p:grpSpPr>
          <a:xfrm>
            <a:off x="9437466" y="2450262"/>
            <a:ext cx="1940448" cy="3078869"/>
            <a:chOff x="9437466" y="2450262"/>
            <a:chExt cx="1940448" cy="3078869"/>
          </a:xfrm>
        </p:grpSpPr>
        <p:sp>
          <p:nvSpPr>
            <p:cNvPr id="20" name="Round Single Corner of Rectangle 33">
              <a:extLst>
                <a:ext uri="{FF2B5EF4-FFF2-40B4-BE49-F238E27FC236}">
                  <a16:creationId xmlns:a16="http://schemas.microsoft.com/office/drawing/2014/main" id="{1537C7CA-8D9D-31BE-FCBD-12E543441FAD}"/>
                </a:ext>
              </a:extLst>
            </p:cNvPr>
            <p:cNvSpPr/>
            <p:nvPr/>
          </p:nvSpPr>
          <p:spPr>
            <a:xfrm flipH="1">
              <a:off x="9437466" y="2450262"/>
              <a:ext cx="1940448" cy="1980000"/>
            </a:xfrm>
            <a:prstGeom prst="round1Rect">
              <a:avLst/>
            </a:prstGeom>
            <a:blipFill dpi="0" rotWithShape="0">
              <a:blip r:embed="rId9" cstate="screen">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 Single Corner of Rectangle 34">
              <a:extLst>
                <a:ext uri="{FF2B5EF4-FFF2-40B4-BE49-F238E27FC236}">
                  <a16:creationId xmlns:a16="http://schemas.microsoft.com/office/drawing/2014/main" id="{443882B3-8160-1F97-AE09-D00C2A7E3700}"/>
                </a:ext>
              </a:extLst>
            </p:cNvPr>
            <p:cNvSpPr/>
            <p:nvPr/>
          </p:nvSpPr>
          <p:spPr>
            <a:xfrm rot="10800000" flipH="1">
              <a:off x="9437466" y="4430262"/>
              <a:ext cx="1940448" cy="1098869"/>
            </a:xfrm>
            <a:prstGeom prst="round1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43">
              <a:extLst>
                <a:ext uri="{FF2B5EF4-FFF2-40B4-BE49-F238E27FC236}">
                  <a16:creationId xmlns:a16="http://schemas.microsoft.com/office/drawing/2014/main" id="{F7EFA994-40FE-CD21-556C-96C2D98179B2}"/>
                </a:ext>
              </a:extLst>
            </p:cNvPr>
            <p:cNvSpPr txBox="1"/>
            <p:nvPr/>
          </p:nvSpPr>
          <p:spPr>
            <a:xfrm>
              <a:off x="9452897" y="4664698"/>
              <a:ext cx="190958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LISTING PRICE</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20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$0.50</a:t>
              </a:r>
              <a:endParaRPr kumimoji="0" lang="en-GB"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endParaRPr>
            </a:p>
          </p:txBody>
        </p:sp>
      </p:grpSp>
      <p:sp>
        <p:nvSpPr>
          <p:cNvPr id="23" name="TekstSylinder 15">
            <a:extLst>
              <a:ext uri="{FF2B5EF4-FFF2-40B4-BE49-F238E27FC236}">
                <a16:creationId xmlns:a16="http://schemas.microsoft.com/office/drawing/2014/main" id="{2AFFC729-97E9-00E6-8B68-5BED096434AA}"/>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PNGVN TOKEN DETAILS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THE BASICS BEHIND OUR TOKEN</a:t>
            </a:r>
          </a:p>
        </p:txBody>
      </p:sp>
    </p:spTree>
    <p:extLst>
      <p:ext uri="{BB962C8B-B14F-4D97-AF65-F5344CB8AC3E}">
        <p14:creationId xmlns:p14="http://schemas.microsoft.com/office/powerpoint/2010/main" val="3443428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graphicFrame>
        <p:nvGraphicFramePr>
          <p:cNvPr id="5" name="Table 12">
            <a:extLst>
              <a:ext uri="{FF2B5EF4-FFF2-40B4-BE49-F238E27FC236}">
                <a16:creationId xmlns:a16="http://schemas.microsoft.com/office/drawing/2014/main" id="{16EAED38-F286-4F29-66FA-9E833327A6C8}"/>
              </a:ext>
            </a:extLst>
          </p:cNvPr>
          <p:cNvGraphicFramePr>
            <a:graphicFrameLocks noGrp="1"/>
          </p:cNvGraphicFramePr>
          <p:nvPr>
            <p:extLst>
              <p:ext uri="{D42A27DB-BD31-4B8C-83A1-F6EECF244321}">
                <p14:modId xmlns:p14="http://schemas.microsoft.com/office/powerpoint/2010/main" val="4031734372"/>
              </p:ext>
            </p:extLst>
          </p:nvPr>
        </p:nvGraphicFramePr>
        <p:xfrm>
          <a:off x="857077" y="2103103"/>
          <a:ext cx="6702208" cy="3931920"/>
        </p:xfrm>
        <a:graphic>
          <a:graphicData uri="http://schemas.openxmlformats.org/drawingml/2006/table">
            <a:tbl>
              <a:tblPr firstRow="1" bandRow="1">
                <a:tableStyleId>{5C22544A-7EE6-4342-B048-85BDC9FD1C3A}</a:tableStyleId>
              </a:tblPr>
              <a:tblGrid>
                <a:gridCol w="1176050">
                  <a:extLst>
                    <a:ext uri="{9D8B030D-6E8A-4147-A177-3AD203B41FA5}">
                      <a16:colId xmlns:a16="http://schemas.microsoft.com/office/drawing/2014/main" val="1708260817"/>
                    </a:ext>
                  </a:extLst>
                </a:gridCol>
                <a:gridCol w="1855304">
                  <a:extLst>
                    <a:ext uri="{9D8B030D-6E8A-4147-A177-3AD203B41FA5}">
                      <a16:colId xmlns:a16="http://schemas.microsoft.com/office/drawing/2014/main" val="3578559129"/>
                    </a:ext>
                  </a:extLst>
                </a:gridCol>
                <a:gridCol w="1683026">
                  <a:extLst>
                    <a:ext uri="{9D8B030D-6E8A-4147-A177-3AD203B41FA5}">
                      <a16:colId xmlns:a16="http://schemas.microsoft.com/office/drawing/2014/main" val="3465537865"/>
                    </a:ext>
                  </a:extLst>
                </a:gridCol>
                <a:gridCol w="1987828">
                  <a:extLst>
                    <a:ext uri="{9D8B030D-6E8A-4147-A177-3AD203B41FA5}">
                      <a16:colId xmlns:a16="http://schemas.microsoft.com/office/drawing/2014/main" val="499120716"/>
                    </a:ext>
                  </a:extLst>
                </a:gridCol>
              </a:tblGrid>
              <a:tr h="313857">
                <a:tc>
                  <a:txBody>
                    <a:bodyPr/>
                    <a:lstStyle/>
                    <a:p>
                      <a:pPr algn="ctr"/>
                      <a:r>
                        <a:rPr lang="en-US" b="0" i="0" dirty="0">
                          <a:solidFill>
                            <a:schemeClr val="bg1"/>
                          </a:solidFill>
                          <a:latin typeface="Roboto Medium" pitchFamily="2" charset="0"/>
                          <a:ea typeface="Roboto Medium" pitchFamily="2" charset="0"/>
                        </a:rPr>
                        <a:t>TIER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19781"/>
                      </a:schemeClr>
                    </a:solidFill>
                  </a:tcPr>
                </a:tc>
                <a:tc>
                  <a:txBody>
                    <a:bodyPr/>
                    <a:lstStyle/>
                    <a:p>
                      <a:pPr algn="ctr"/>
                      <a:r>
                        <a:rPr lang="en-US" b="0" i="0" dirty="0">
                          <a:solidFill>
                            <a:schemeClr val="bg1"/>
                          </a:solidFill>
                          <a:latin typeface="Roboto Medium" pitchFamily="2" charset="0"/>
                          <a:ea typeface="Roboto Medium" pitchFamily="2" charset="0"/>
                        </a:rPr>
                        <a:t>GIFTED DISTRIBUTED TOKENS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19781"/>
                      </a:schemeClr>
                    </a:solidFill>
                  </a:tcPr>
                </a:tc>
                <a:tc>
                  <a:txBody>
                    <a:bodyPr/>
                    <a:lstStyle/>
                    <a:p>
                      <a:pPr algn="ctr"/>
                      <a:r>
                        <a:rPr lang="en-US" b="0" i="0" dirty="0">
                          <a:solidFill>
                            <a:schemeClr val="bg1"/>
                          </a:solidFill>
                          <a:latin typeface="Roboto Medium" pitchFamily="2" charset="0"/>
                          <a:ea typeface="Roboto Medium" pitchFamily="2" charset="0"/>
                        </a:rPr>
                        <a:t>VALUE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19781"/>
                      </a:schemeClr>
                    </a:solidFill>
                  </a:tcPr>
                </a:tc>
                <a:tc>
                  <a:txBody>
                    <a:bodyPr/>
                    <a:lstStyle/>
                    <a:p>
                      <a:pPr algn="ctr"/>
                      <a:r>
                        <a:rPr lang="en-US" b="0" i="0" dirty="0">
                          <a:solidFill>
                            <a:schemeClr val="bg1"/>
                          </a:solidFill>
                          <a:latin typeface="Roboto Medium" pitchFamily="2" charset="0"/>
                          <a:ea typeface="Roboto Medium" pitchFamily="2" charset="0"/>
                        </a:rPr>
                        <a:t>NFT SALES VOLUME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19781"/>
                      </a:schemeClr>
                    </a:solidFill>
                  </a:tcPr>
                </a:tc>
                <a:extLst>
                  <a:ext uri="{0D108BD9-81ED-4DB2-BD59-A6C34878D82A}">
                    <a16:rowId xmlns:a16="http://schemas.microsoft.com/office/drawing/2014/main" val="1808183342"/>
                  </a:ext>
                </a:extLst>
              </a:tr>
              <a:tr h="261316">
                <a:tc>
                  <a:txBody>
                    <a:bodyPr/>
                    <a:lstStyle/>
                    <a:p>
                      <a:pPr algn="ctr"/>
                      <a:r>
                        <a:rPr lang="en-US" sz="1200" b="0" i="0" dirty="0">
                          <a:solidFill>
                            <a:schemeClr val="bg1"/>
                          </a:solidFill>
                          <a:latin typeface="Roboto Light" pitchFamily="2" charset="0"/>
                          <a:ea typeface="Roboto Light" pitchFamily="2" charset="0"/>
                        </a:rPr>
                        <a:t>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2 000 000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$0.10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$200 000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6726505"/>
                  </a:ext>
                </a:extLst>
              </a:tr>
              <a:tr h="261316">
                <a:tc>
                  <a:txBody>
                    <a:bodyPr/>
                    <a:lstStyle/>
                    <a:p>
                      <a:pPr algn="ctr"/>
                      <a:r>
                        <a:rPr lang="en-US" sz="1200" b="0" i="0" dirty="0">
                          <a:solidFill>
                            <a:schemeClr val="bg1"/>
                          </a:solidFill>
                          <a:latin typeface="Roboto Light" pitchFamily="2" charset="0"/>
                          <a:ea typeface="Roboto Light" pitchFamily="2"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82"/>
                      </a:schemeClr>
                    </a:solidFill>
                  </a:tcPr>
                </a:tc>
                <a:tc>
                  <a:txBody>
                    <a:bodyPr/>
                    <a:lstStyle/>
                    <a:p>
                      <a:pPr algn="ctr"/>
                      <a:r>
                        <a:rPr lang="en-US" sz="1200" b="0" i="0" dirty="0">
                          <a:solidFill>
                            <a:schemeClr val="bg1"/>
                          </a:solidFill>
                          <a:latin typeface="Roboto Light" pitchFamily="2" charset="0"/>
                          <a:ea typeface="Roboto Light" pitchFamily="2" charset="0"/>
                        </a:rPr>
                        <a:t>2 000 000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82"/>
                      </a:schemeClr>
                    </a:solidFill>
                  </a:tcPr>
                </a:tc>
                <a:tc>
                  <a:txBody>
                    <a:bodyPr/>
                    <a:lstStyle/>
                    <a:p>
                      <a:pPr algn="ctr"/>
                      <a:r>
                        <a:rPr lang="en-US" sz="1200" b="0" i="0" dirty="0">
                          <a:solidFill>
                            <a:schemeClr val="bg1"/>
                          </a:solidFill>
                          <a:latin typeface="Roboto Light" pitchFamily="2" charset="0"/>
                          <a:ea typeface="Roboto Light" pitchFamily="2" charset="0"/>
                        </a:rPr>
                        <a:t>$0.12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82"/>
                      </a:schemeClr>
                    </a:solidFill>
                  </a:tcPr>
                </a:tc>
                <a:tc>
                  <a:txBody>
                    <a:bodyPr/>
                    <a:lstStyle/>
                    <a:p>
                      <a:pPr algn="ctr"/>
                      <a:r>
                        <a:rPr lang="en-US" sz="1200" b="0" i="0" dirty="0">
                          <a:solidFill>
                            <a:schemeClr val="bg1"/>
                          </a:solidFill>
                          <a:latin typeface="Roboto Light" pitchFamily="2" charset="0"/>
                          <a:ea typeface="Roboto Light" pitchFamily="2" charset="0"/>
                        </a:rPr>
                        <a:t>$240 000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82"/>
                      </a:schemeClr>
                    </a:solidFill>
                  </a:tcPr>
                </a:tc>
                <a:extLst>
                  <a:ext uri="{0D108BD9-81ED-4DB2-BD59-A6C34878D82A}">
                    <a16:rowId xmlns:a16="http://schemas.microsoft.com/office/drawing/2014/main" val="1130915921"/>
                  </a:ext>
                </a:extLst>
              </a:tr>
              <a:tr h="261316">
                <a:tc>
                  <a:txBody>
                    <a:bodyPr/>
                    <a:lstStyle/>
                    <a:p>
                      <a:pPr algn="ctr"/>
                      <a:r>
                        <a:rPr lang="en-US" sz="1200" b="0" i="0" dirty="0">
                          <a:solidFill>
                            <a:schemeClr val="bg1"/>
                          </a:solidFill>
                          <a:latin typeface="Roboto Light" pitchFamily="2" charset="0"/>
                          <a:ea typeface="Roboto Light" pitchFamily="2"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2 000 000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$280 000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467238"/>
                  </a:ext>
                </a:extLst>
              </a:tr>
              <a:tr h="261316">
                <a:tc>
                  <a:txBody>
                    <a:bodyPr/>
                    <a:lstStyle/>
                    <a:p>
                      <a:pPr algn="ctr"/>
                      <a:r>
                        <a:rPr lang="en-US" sz="1200" b="0" i="0" dirty="0">
                          <a:solidFill>
                            <a:schemeClr val="bg1"/>
                          </a:solidFill>
                          <a:latin typeface="Roboto Light" pitchFamily="2" charset="0"/>
                          <a:ea typeface="Roboto Light" pitchFamily="2"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2 000 000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$320 000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937680405"/>
                  </a:ext>
                </a:extLst>
              </a:tr>
              <a:tr h="261316">
                <a:tc>
                  <a:txBody>
                    <a:bodyPr/>
                    <a:lstStyle/>
                    <a:p>
                      <a:pPr algn="ctr"/>
                      <a:r>
                        <a:rPr lang="en-US" sz="1200" b="0" i="0" dirty="0">
                          <a:solidFill>
                            <a:schemeClr val="bg1"/>
                          </a:solidFill>
                          <a:latin typeface="Roboto Light" pitchFamily="2" charset="0"/>
                          <a:ea typeface="Roboto Light" pitchFamily="2"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2 000 000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$360 000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739565"/>
                  </a:ext>
                </a:extLst>
              </a:tr>
              <a:tr h="261316">
                <a:tc>
                  <a:txBody>
                    <a:bodyPr/>
                    <a:lstStyle/>
                    <a:p>
                      <a:pPr algn="ctr"/>
                      <a:r>
                        <a:rPr lang="en-US" sz="1200" b="0" i="0" dirty="0">
                          <a:solidFill>
                            <a:schemeClr val="bg1"/>
                          </a:solidFill>
                          <a:latin typeface="Roboto Light" pitchFamily="2" charset="0"/>
                          <a:ea typeface="Roboto Light" pitchFamily="2"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4 000 000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$800 000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087506804"/>
                  </a:ext>
                </a:extLst>
              </a:tr>
              <a:tr h="261316">
                <a:tc>
                  <a:txBody>
                    <a:bodyPr/>
                    <a:lstStyle/>
                    <a:p>
                      <a:pPr algn="ctr"/>
                      <a:r>
                        <a:rPr lang="en-US" sz="1200" b="0" i="0" dirty="0">
                          <a:solidFill>
                            <a:schemeClr val="bg1"/>
                          </a:solidFill>
                          <a:latin typeface="Roboto Light" pitchFamily="2" charset="0"/>
                          <a:ea typeface="Roboto Light" pitchFamily="2" charset="0"/>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4 000 000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$880 000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1626604"/>
                  </a:ext>
                </a:extLst>
              </a:tr>
              <a:tr h="261316">
                <a:tc>
                  <a:txBody>
                    <a:bodyPr/>
                    <a:lstStyle/>
                    <a:p>
                      <a:pPr algn="ctr"/>
                      <a:r>
                        <a:rPr lang="en-US" sz="1200" b="0" i="0" dirty="0">
                          <a:solidFill>
                            <a:schemeClr val="bg1"/>
                          </a:solidFill>
                          <a:latin typeface="Roboto Light" pitchFamily="2" charset="0"/>
                          <a:ea typeface="Roboto Light" pitchFamily="2" charset="0"/>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4 000 000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$0.24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$960 000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286178331"/>
                  </a:ext>
                </a:extLst>
              </a:tr>
              <a:tr h="261316">
                <a:tc>
                  <a:txBody>
                    <a:bodyPr/>
                    <a:lstStyle/>
                    <a:p>
                      <a:pPr algn="ctr"/>
                      <a:r>
                        <a:rPr lang="en-US" sz="1200" b="0" i="0" dirty="0">
                          <a:solidFill>
                            <a:schemeClr val="bg1"/>
                          </a:solidFill>
                          <a:latin typeface="Roboto Light" pitchFamily="2" charset="0"/>
                          <a:ea typeface="Roboto Light" pitchFamily="2" charset="0"/>
                        </a:rPr>
                        <a:t>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4 000 000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$1 040 000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877445"/>
                  </a:ext>
                </a:extLst>
              </a:tr>
              <a:tr h="261316">
                <a:tc>
                  <a:txBody>
                    <a:bodyPr/>
                    <a:lstStyle/>
                    <a:p>
                      <a:pPr algn="ctr"/>
                      <a:r>
                        <a:rPr lang="en-US" sz="1200" b="0" i="0" dirty="0">
                          <a:solidFill>
                            <a:schemeClr val="bg1"/>
                          </a:solidFill>
                          <a:latin typeface="Roboto Light" pitchFamily="2" charset="0"/>
                          <a:ea typeface="Roboto Light" pitchFamily="2" charset="0"/>
                        </a:rPr>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4 000 000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$0.28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1200" b="0" i="0" dirty="0">
                          <a:solidFill>
                            <a:schemeClr val="bg1"/>
                          </a:solidFill>
                          <a:latin typeface="Roboto Light" pitchFamily="2" charset="0"/>
                          <a:ea typeface="Roboto Light" pitchFamily="2" charset="0"/>
                        </a:rPr>
                        <a:t>$1 120 000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4257127291"/>
                  </a:ext>
                </a:extLst>
              </a:tr>
              <a:tr h="261316">
                <a:tc>
                  <a:txBody>
                    <a:bodyPr/>
                    <a:lstStyle/>
                    <a:p>
                      <a:pPr algn="ctr"/>
                      <a:r>
                        <a:rPr lang="en-US" sz="1200" b="0" i="0" dirty="0">
                          <a:solidFill>
                            <a:schemeClr val="bg1"/>
                          </a:solidFill>
                          <a:latin typeface="Roboto Light" pitchFamily="2" charset="0"/>
                          <a:ea typeface="Roboto Light" pitchFamily="2" charset="0"/>
                        </a:rPr>
                        <a:t>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6 000 000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$0.30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solidFill>
                            <a:schemeClr val="bg1"/>
                          </a:solidFill>
                          <a:latin typeface="Roboto Light" pitchFamily="2" charset="0"/>
                          <a:ea typeface="Roboto Light" pitchFamily="2" charset="0"/>
                        </a:rPr>
                        <a:t>$1 800 000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7108971"/>
                  </a:ext>
                </a:extLst>
              </a:tr>
            </a:tbl>
          </a:graphicData>
        </a:graphic>
      </p:graphicFrame>
      <p:sp>
        <p:nvSpPr>
          <p:cNvPr id="6" name="TekstSylinder 15">
            <a:extLst>
              <a:ext uri="{FF2B5EF4-FFF2-40B4-BE49-F238E27FC236}">
                <a16:creationId xmlns:a16="http://schemas.microsoft.com/office/drawing/2014/main" id="{A727E7AE-066D-BF3B-7EF8-ECDE9C35440D}"/>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OUR TOKEN DISTRIBUTION</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FROM $0.10 TO $0.50 LISTING GOAL </a:t>
            </a:r>
          </a:p>
        </p:txBody>
      </p:sp>
      <p:grpSp>
        <p:nvGrpSpPr>
          <p:cNvPr id="3" name="Group 2">
            <a:extLst>
              <a:ext uri="{FF2B5EF4-FFF2-40B4-BE49-F238E27FC236}">
                <a16:creationId xmlns:a16="http://schemas.microsoft.com/office/drawing/2014/main" id="{54FD5A52-77A6-F9EA-C847-9FBA866D62D0}"/>
              </a:ext>
            </a:extLst>
          </p:cNvPr>
          <p:cNvGrpSpPr/>
          <p:nvPr/>
        </p:nvGrpSpPr>
        <p:grpSpPr>
          <a:xfrm>
            <a:off x="8112256" y="2205032"/>
            <a:ext cx="3056301" cy="2966391"/>
            <a:chOff x="8112256" y="2205032"/>
            <a:chExt cx="3056301" cy="2966391"/>
          </a:xfrm>
        </p:grpSpPr>
        <p:sp>
          <p:nvSpPr>
            <p:cNvPr id="13" name="TextBox 31">
              <a:extLst>
                <a:ext uri="{FF2B5EF4-FFF2-40B4-BE49-F238E27FC236}">
                  <a16:creationId xmlns:a16="http://schemas.microsoft.com/office/drawing/2014/main" id="{B1109EE1-7DB8-8F3F-97E6-7AF72E89AB42}"/>
                </a:ext>
              </a:extLst>
            </p:cNvPr>
            <p:cNvSpPr txBox="1"/>
            <p:nvPr/>
          </p:nvSpPr>
          <p:spPr>
            <a:xfrm>
              <a:off x="8112256" y="4401982"/>
              <a:ext cx="30563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Agency FB" panose="020B0503020202020204" pitchFamily="34" charset="0"/>
                  <a:ea typeface="+mn-ea"/>
                  <a:cs typeface="+mn-cs"/>
                </a:rPr>
                <a:t>PNGVN TOKEN</a:t>
              </a:r>
            </a:p>
          </p:txBody>
        </p:sp>
        <p:pic>
          <p:nvPicPr>
            <p:cNvPr id="2" name="object 12">
              <a:extLst>
                <a:ext uri="{FF2B5EF4-FFF2-40B4-BE49-F238E27FC236}">
                  <a16:creationId xmlns:a16="http://schemas.microsoft.com/office/drawing/2014/main" id="{C6D21E16-09C9-A733-9BD9-E0D5D2F69608}"/>
                </a:ext>
              </a:extLst>
            </p:cNvPr>
            <p:cNvPicPr/>
            <p:nvPr/>
          </p:nvPicPr>
          <p:blipFill>
            <a:blip r:embed="rId4" cstate="print"/>
            <a:stretch>
              <a:fillRect/>
            </a:stretch>
          </p:blipFill>
          <p:spPr>
            <a:xfrm>
              <a:off x="8615723" y="2205032"/>
              <a:ext cx="2049365" cy="2049356"/>
            </a:xfrm>
            <a:prstGeom prst="rect">
              <a:avLst/>
            </a:prstGeom>
          </p:spPr>
        </p:pic>
      </p:grpSp>
    </p:spTree>
    <p:extLst>
      <p:ext uri="{BB962C8B-B14F-4D97-AF65-F5344CB8AC3E}">
        <p14:creationId xmlns:p14="http://schemas.microsoft.com/office/powerpoint/2010/main" val="113148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cxnSp>
        <p:nvCxnSpPr>
          <p:cNvPr id="2" name="직선 연결선 10">
            <a:extLst>
              <a:ext uri="{FF2B5EF4-FFF2-40B4-BE49-F238E27FC236}">
                <a16:creationId xmlns:a16="http://schemas.microsoft.com/office/drawing/2014/main" id="{A997C3E1-B01E-3B7C-9758-157A58C7882A}"/>
              </a:ext>
            </a:extLst>
          </p:cNvPr>
          <p:cNvCxnSpPr>
            <a:cxnSpLocks/>
            <a:endCxn id="3" idx="1"/>
          </p:cNvCxnSpPr>
          <p:nvPr/>
        </p:nvCxnSpPr>
        <p:spPr bwMode="auto">
          <a:xfrm flipV="1">
            <a:off x="774629" y="3025481"/>
            <a:ext cx="1365124" cy="3916"/>
          </a:xfrm>
          <a:prstGeom prst="line">
            <a:avLst/>
          </a:prstGeom>
          <a:ln w="57150" cmpd="sng">
            <a:solidFill>
              <a:schemeClr val="bg1">
                <a:lumMod val="65000"/>
                <a:alpha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kstSylinder 15">
            <a:extLst>
              <a:ext uri="{FF2B5EF4-FFF2-40B4-BE49-F238E27FC236}">
                <a16:creationId xmlns:a16="http://schemas.microsoft.com/office/drawing/2014/main" id="{9453F8CE-BBC9-1A95-A1B8-002E3E7C8140}"/>
              </a:ext>
            </a:extLst>
          </p:cNvPr>
          <p:cNvSpPr txBox="1"/>
          <p:nvPr/>
        </p:nvSpPr>
        <p:spPr>
          <a:xfrm>
            <a:off x="2233480" y="3672074"/>
            <a:ext cx="2149046" cy="16312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B38F31"/>
              </a:buClr>
              <a:buSzTx/>
              <a:buFont typeface="Wingdings" pitchFamily="2" charset="2"/>
              <a:buChar char="§"/>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2024/25 </a:t>
            </a:r>
            <a:b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28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$8.00  </a:t>
            </a:r>
            <a:b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Expected market value </a:t>
            </a:r>
            <a:r>
              <a:rPr lang="en-GB" dirty="0">
                <a:solidFill>
                  <a:prstClr val="white"/>
                </a:solidFill>
                <a:latin typeface="Roboto Thin" pitchFamily="2" charset="0"/>
                <a:ea typeface="Roboto Thin" pitchFamily="2" charset="0"/>
              </a:rPr>
              <a:t>by the end of </a:t>
            </a: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2024/25</a:t>
            </a:r>
          </a:p>
        </p:txBody>
      </p:sp>
      <p:cxnSp>
        <p:nvCxnSpPr>
          <p:cNvPr id="6" name="Straight Connector 17">
            <a:extLst>
              <a:ext uri="{FF2B5EF4-FFF2-40B4-BE49-F238E27FC236}">
                <a16:creationId xmlns:a16="http://schemas.microsoft.com/office/drawing/2014/main" id="{821DCE5D-AE91-6D41-5FC4-ED1E81288A49}"/>
              </a:ext>
            </a:extLst>
          </p:cNvPr>
          <p:cNvCxnSpPr>
            <a:cxnSpLocks/>
          </p:cNvCxnSpPr>
          <p:nvPr/>
        </p:nvCxnSpPr>
        <p:spPr>
          <a:xfrm>
            <a:off x="2375142" y="3201014"/>
            <a:ext cx="0" cy="59865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kstSylinder 15">
            <a:extLst>
              <a:ext uri="{FF2B5EF4-FFF2-40B4-BE49-F238E27FC236}">
                <a16:creationId xmlns:a16="http://schemas.microsoft.com/office/drawing/2014/main" id="{453C654B-2363-1B97-EAFD-57297EDBB65D}"/>
              </a:ext>
            </a:extLst>
          </p:cNvPr>
          <p:cNvSpPr txBox="1"/>
          <p:nvPr/>
        </p:nvSpPr>
        <p:spPr>
          <a:xfrm>
            <a:off x="5118393" y="3658944"/>
            <a:ext cx="2149046" cy="16312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B38F31"/>
              </a:buClr>
              <a:buSzTx/>
              <a:buFont typeface="Wingdings" pitchFamily="2" charset="2"/>
              <a:buChar char="§"/>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2026 </a:t>
            </a:r>
            <a:b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28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$37.00  </a:t>
            </a:r>
            <a:b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Expected market value by the end of 2026</a:t>
            </a:r>
          </a:p>
        </p:txBody>
      </p:sp>
      <p:cxnSp>
        <p:nvCxnSpPr>
          <p:cNvPr id="9" name="Straight Connector 28">
            <a:extLst>
              <a:ext uri="{FF2B5EF4-FFF2-40B4-BE49-F238E27FC236}">
                <a16:creationId xmlns:a16="http://schemas.microsoft.com/office/drawing/2014/main" id="{32A86EEC-B9B6-C94D-7BFC-82B3376350E7}"/>
              </a:ext>
            </a:extLst>
          </p:cNvPr>
          <p:cNvCxnSpPr>
            <a:cxnSpLocks/>
          </p:cNvCxnSpPr>
          <p:nvPr/>
        </p:nvCxnSpPr>
        <p:spPr>
          <a:xfrm>
            <a:off x="5260055" y="3187884"/>
            <a:ext cx="0" cy="59865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Extract 30">
            <a:extLst>
              <a:ext uri="{FF2B5EF4-FFF2-40B4-BE49-F238E27FC236}">
                <a16:creationId xmlns:a16="http://schemas.microsoft.com/office/drawing/2014/main" id="{8BDB4609-FA12-F929-8E22-B68E0371B67B}"/>
              </a:ext>
            </a:extLst>
          </p:cNvPr>
          <p:cNvSpPr/>
          <p:nvPr/>
        </p:nvSpPr>
        <p:spPr>
          <a:xfrm rot="5400000">
            <a:off x="6830604" y="2915097"/>
            <a:ext cx="378832" cy="228600"/>
          </a:xfrm>
          <a:prstGeom prst="flowChartExtra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kstSylinder 15">
            <a:extLst>
              <a:ext uri="{FF2B5EF4-FFF2-40B4-BE49-F238E27FC236}">
                <a16:creationId xmlns:a16="http://schemas.microsoft.com/office/drawing/2014/main" id="{84F582BF-2454-0C23-AB9D-D2C96F785EFE}"/>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BUILD REAL VALUE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EXPECTED MARKET VALUE</a:t>
            </a:r>
          </a:p>
        </p:txBody>
      </p:sp>
      <p:cxnSp>
        <p:nvCxnSpPr>
          <p:cNvPr id="12" name="직선 연결선 10">
            <a:extLst>
              <a:ext uri="{FF2B5EF4-FFF2-40B4-BE49-F238E27FC236}">
                <a16:creationId xmlns:a16="http://schemas.microsoft.com/office/drawing/2014/main" id="{68C93DAC-476E-18FA-6AA3-D51B3E2698D5}"/>
              </a:ext>
            </a:extLst>
          </p:cNvPr>
          <p:cNvCxnSpPr>
            <a:cxnSpLocks/>
            <a:stCxn id="3" idx="3"/>
            <a:endCxn id="4" idx="1"/>
          </p:cNvCxnSpPr>
          <p:nvPr/>
        </p:nvCxnSpPr>
        <p:spPr bwMode="auto">
          <a:xfrm>
            <a:off x="2618810" y="3025481"/>
            <a:ext cx="2401716" cy="0"/>
          </a:xfrm>
          <a:prstGeom prst="line">
            <a:avLst/>
          </a:prstGeom>
          <a:ln w="57150" cmpd="sng">
            <a:solidFill>
              <a:schemeClr val="bg1">
                <a:lumMod val="65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직선 연결선 10">
            <a:extLst>
              <a:ext uri="{FF2B5EF4-FFF2-40B4-BE49-F238E27FC236}">
                <a16:creationId xmlns:a16="http://schemas.microsoft.com/office/drawing/2014/main" id="{8049C64F-2B02-A73A-F443-89AEF0B9EBD7}"/>
              </a:ext>
            </a:extLst>
          </p:cNvPr>
          <p:cNvCxnSpPr>
            <a:cxnSpLocks/>
            <a:stCxn id="10" idx="2"/>
            <a:endCxn id="4" idx="3"/>
          </p:cNvCxnSpPr>
          <p:nvPr/>
        </p:nvCxnSpPr>
        <p:spPr bwMode="auto">
          <a:xfrm flipH="1" flipV="1">
            <a:off x="5499583" y="3025481"/>
            <a:ext cx="1406137" cy="3916"/>
          </a:xfrm>
          <a:prstGeom prst="line">
            <a:avLst/>
          </a:prstGeom>
          <a:ln w="57150" cmpd="sng">
            <a:solidFill>
              <a:schemeClr val="bg1">
                <a:lumMod val="65000"/>
                <a:alpha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14" descr="A picture containing logo&#10;&#10;Description automatically generated">
            <a:extLst>
              <a:ext uri="{FF2B5EF4-FFF2-40B4-BE49-F238E27FC236}">
                <a16:creationId xmlns:a16="http://schemas.microsoft.com/office/drawing/2014/main" id="{86952A0A-D649-669F-B51F-020D2B889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9753" y="2787150"/>
            <a:ext cx="479057" cy="476662"/>
          </a:xfrm>
          <a:prstGeom prst="rect">
            <a:avLst/>
          </a:prstGeom>
        </p:spPr>
      </p:pic>
      <p:pic>
        <p:nvPicPr>
          <p:cNvPr id="4" name="Picture 15" descr="A picture containing logo&#10;&#10;Description automatically generated">
            <a:extLst>
              <a:ext uri="{FF2B5EF4-FFF2-40B4-BE49-F238E27FC236}">
                <a16:creationId xmlns:a16="http://schemas.microsoft.com/office/drawing/2014/main" id="{5A7F5396-A6F6-A0E8-FCCC-95BD7D05EB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0526" y="2787150"/>
            <a:ext cx="479057" cy="476662"/>
          </a:xfrm>
          <a:prstGeom prst="rect">
            <a:avLst/>
          </a:prstGeom>
        </p:spPr>
      </p:pic>
      <p:grpSp>
        <p:nvGrpSpPr>
          <p:cNvPr id="17" name="Group 16">
            <a:extLst>
              <a:ext uri="{FF2B5EF4-FFF2-40B4-BE49-F238E27FC236}">
                <a16:creationId xmlns:a16="http://schemas.microsoft.com/office/drawing/2014/main" id="{1A9D82DD-1046-C4B5-0984-4035EEA9803D}"/>
              </a:ext>
            </a:extLst>
          </p:cNvPr>
          <p:cNvGrpSpPr/>
          <p:nvPr/>
        </p:nvGrpSpPr>
        <p:grpSpPr>
          <a:xfrm>
            <a:off x="8112256" y="2205032"/>
            <a:ext cx="3056301" cy="2966391"/>
            <a:chOff x="8112256" y="2205032"/>
            <a:chExt cx="3056301" cy="2966391"/>
          </a:xfrm>
        </p:grpSpPr>
        <p:sp>
          <p:nvSpPr>
            <p:cNvPr id="18" name="TextBox 31">
              <a:extLst>
                <a:ext uri="{FF2B5EF4-FFF2-40B4-BE49-F238E27FC236}">
                  <a16:creationId xmlns:a16="http://schemas.microsoft.com/office/drawing/2014/main" id="{7159F5BF-B780-F592-97E6-7247F31B43A4}"/>
                </a:ext>
              </a:extLst>
            </p:cNvPr>
            <p:cNvSpPr txBox="1"/>
            <p:nvPr/>
          </p:nvSpPr>
          <p:spPr>
            <a:xfrm>
              <a:off x="8112256" y="4401982"/>
              <a:ext cx="30563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Agency FB" panose="020B0503020202020204" pitchFamily="34" charset="0"/>
                  <a:ea typeface="+mn-ea"/>
                  <a:cs typeface="+mn-cs"/>
                </a:rPr>
                <a:t>PNGVN TOKEN</a:t>
              </a:r>
            </a:p>
          </p:txBody>
        </p:sp>
        <p:pic>
          <p:nvPicPr>
            <p:cNvPr id="19" name="object 12">
              <a:extLst>
                <a:ext uri="{FF2B5EF4-FFF2-40B4-BE49-F238E27FC236}">
                  <a16:creationId xmlns:a16="http://schemas.microsoft.com/office/drawing/2014/main" id="{03FFD570-FB39-2787-0DBA-E43F38B2FE46}"/>
                </a:ext>
              </a:extLst>
            </p:cNvPr>
            <p:cNvPicPr/>
            <p:nvPr/>
          </p:nvPicPr>
          <p:blipFill>
            <a:blip r:embed="rId5" cstate="print"/>
            <a:stretch>
              <a:fillRect/>
            </a:stretch>
          </p:blipFill>
          <p:spPr>
            <a:xfrm>
              <a:off x="8615723" y="2205032"/>
              <a:ext cx="2049365" cy="2049356"/>
            </a:xfrm>
            <a:prstGeom prst="rect">
              <a:avLst/>
            </a:prstGeom>
          </p:spPr>
        </p:pic>
      </p:grpSp>
    </p:spTree>
    <p:extLst>
      <p:ext uri="{BB962C8B-B14F-4D97-AF65-F5344CB8AC3E}">
        <p14:creationId xmlns:p14="http://schemas.microsoft.com/office/powerpoint/2010/main" val="100979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par>
                          <p:cTn id="45" fill="hold">
                            <p:stCondLst>
                              <p:cond delay="2500"/>
                            </p:stCondLst>
                            <p:childTnLst>
                              <p:par>
                                <p:cTn id="46" presetID="22" presetClass="entr" presetSubtype="8" fill="hold" nodeType="afterEffect">
                                  <p:stCondLst>
                                    <p:cond delay="50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1000"/>
                                        <p:tgtEl>
                                          <p:spTgt spid="13"/>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par>
                          <p:cTn id="53" fill="hold">
                            <p:stCondLst>
                              <p:cond delay="4500"/>
                            </p:stCondLst>
                            <p:childTnLst>
                              <p:par>
                                <p:cTn id="54" presetID="53" presetClass="entr" presetSubtype="16"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A55CC52-45FD-C08B-ABE5-624EEB9A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198" y="2978353"/>
            <a:ext cx="2288153" cy="952295"/>
          </a:xfrm>
          <a:prstGeom prst="rect">
            <a:avLst/>
          </a:prstGeom>
        </p:spPr>
      </p:pic>
      <p:pic>
        <p:nvPicPr>
          <p:cNvPr id="5" name="Picture 4" descr="Icon&#10;&#10;Description automatically generated">
            <a:extLst>
              <a:ext uri="{FF2B5EF4-FFF2-40B4-BE49-F238E27FC236}">
                <a16:creationId xmlns:a16="http://schemas.microsoft.com/office/drawing/2014/main" id="{69E8D8EC-4771-B29F-22FE-0F4DC01E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335" y="1561321"/>
            <a:ext cx="2399104" cy="1934161"/>
          </a:xfrm>
          <a:prstGeom prst="rect">
            <a:avLst/>
          </a:prstGeom>
        </p:spPr>
      </p:pic>
      <p:pic>
        <p:nvPicPr>
          <p:cNvPr id="7" name="Picture 6">
            <a:extLst>
              <a:ext uri="{FF2B5EF4-FFF2-40B4-BE49-F238E27FC236}">
                <a16:creationId xmlns:a16="http://schemas.microsoft.com/office/drawing/2014/main" id="{0C1EB713-1CF1-7FE0-647B-E46494143E0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125721" y="4309061"/>
            <a:ext cx="2826593" cy="2412815"/>
          </a:xfrm>
          <a:prstGeom prst="rect">
            <a:avLst/>
          </a:prstGeom>
        </p:spPr>
      </p:pic>
      <p:sp>
        <p:nvSpPr>
          <p:cNvPr id="8" name="TekstSylinder 37">
            <a:extLst>
              <a:ext uri="{FF2B5EF4-FFF2-40B4-BE49-F238E27FC236}">
                <a16:creationId xmlns:a16="http://schemas.microsoft.com/office/drawing/2014/main" id="{68B53DC4-E49F-A5CC-8769-7478ACD924D3}"/>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pic>
        <p:nvPicPr>
          <p:cNvPr id="10" name="Picture 9">
            <a:extLst>
              <a:ext uri="{FF2B5EF4-FFF2-40B4-BE49-F238E27FC236}">
                <a16:creationId xmlns:a16="http://schemas.microsoft.com/office/drawing/2014/main" id="{86B9EDB8-AF0A-301C-3921-70636043E1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2807" y="662984"/>
            <a:ext cx="3844653" cy="1241273"/>
          </a:xfrm>
          <a:prstGeom prst="rect">
            <a:avLst/>
          </a:prstGeom>
        </p:spPr>
      </p:pic>
      <p:pic>
        <p:nvPicPr>
          <p:cNvPr id="12" name="Picture 11">
            <a:extLst>
              <a:ext uri="{FF2B5EF4-FFF2-40B4-BE49-F238E27FC236}">
                <a16:creationId xmlns:a16="http://schemas.microsoft.com/office/drawing/2014/main" id="{F75688EB-91DC-8525-ACCF-E80F3A708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751" y="2411241"/>
            <a:ext cx="2819131" cy="1543288"/>
          </a:xfrm>
          <a:prstGeom prst="rect">
            <a:avLst/>
          </a:prstGeom>
        </p:spPr>
      </p:pic>
      <p:pic>
        <p:nvPicPr>
          <p:cNvPr id="14" name="Picture 13">
            <a:extLst>
              <a:ext uri="{FF2B5EF4-FFF2-40B4-BE49-F238E27FC236}">
                <a16:creationId xmlns:a16="http://schemas.microsoft.com/office/drawing/2014/main" id="{28944A99-4390-FECC-21E0-971C22DB800C}"/>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8455" y="2978353"/>
            <a:ext cx="894652" cy="782235"/>
          </a:xfrm>
          <a:prstGeom prst="rect">
            <a:avLst/>
          </a:prstGeom>
        </p:spPr>
      </p:pic>
      <p:pic>
        <p:nvPicPr>
          <p:cNvPr id="16" name="Picture 15">
            <a:extLst>
              <a:ext uri="{FF2B5EF4-FFF2-40B4-BE49-F238E27FC236}">
                <a16:creationId xmlns:a16="http://schemas.microsoft.com/office/drawing/2014/main" id="{A22AD78C-2C5C-1EAC-2781-561455495D37}"/>
              </a:ext>
            </a:extLst>
          </p:cNvPr>
          <p:cNvPicPr>
            <a:picLocks noChangeAspect="1"/>
          </p:cNvPicPr>
          <p:nvPr/>
        </p:nvPicPr>
        <p:blipFill>
          <a:blip r:embed="rId9">
            <a:extLst>
              <a:ext uri="{BEBA8EAE-BF5A-486C-A8C5-ECC9F3942E4B}">
                <a14:imgProps xmlns:a14="http://schemas.microsoft.com/office/drawing/2010/main">
                  <a14:imgLayer r:embed="rId11">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66896">
            <a:off x="6456007" y="2944625"/>
            <a:ext cx="545004" cy="476521"/>
          </a:xfrm>
          <a:prstGeom prst="rect">
            <a:avLst/>
          </a:prstGeom>
        </p:spPr>
      </p:pic>
      <p:pic>
        <p:nvPicPr>
          <p:cNvPr id="17" name="Picture 16">
            <a:extLst>
              <a:ext uri="{FF2B5EF4-FFF2-40B4-BE49-F238E27FC236}">
                <a16:creationId xmlns:a16="http://schemas.microsoft.com/office/drawing/2014/main" id="{F32B9D4F-E721-D41E-3E3D-A66D92849275}"/>
              </a:ext>
            </a:extLst>
          </p:cNvPr>
          <p:cNvPicPr>
            <a:picLocks noChangeAspect="1"/>
          </p:cNvPicPr>
          <p:nvPr/>
        </p:nvPicPr>
        <p:blipFill>
          <a:blip r:embed="rId9">
            <a:extLst>
              <a:ext uri="{BEBA8EAE-BF5A-486C-A8C5-ECC9F3942E4B}">
                <a14:imgProps xmlns:a14="http://schemas.microsoft.com/office/drawing/2010/main">
                  <a14:imgLayer r:embed="rId12">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87982">
            <a:off x="6841945" y="2415473"/>
            <a:ext cx="232713" cy="203471"/>
          </a:xfrm>
          <a:prstGeom prst="rect">
            <a:avLst/>
          </a:prstGeom>
        </p:spPr>
      </p:pic>
      <p:sp>
        <p:nvSpPr>
          <p:cNvPr id="22" name="TextBox 21">
            <a:extLst>
              <a:ext uri="{FF2B5EF4-FFF2-40B4-BE49-F238E27FC236}">
                <a16:creationId xmlns:a16="http://schemas.microsoft.com/office/drawing/2014/main" id="{A8A61E44-EE86-4E0B-1148-ED858F5DA409}"/>
              </a:ext>
            </a:extLst>
          </p:cNvPr>
          <p:cNvSpPr txBox="1"/>
          <p:nvPr/>
        </p:nvSpPr>
        <p:spPr>
          <a:xfrm>
            <a:off x="644458" y="3990250"/>
            <a:ext cx="4732386"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DO-TEACH-REPEAT</a:t>
            </a:r>
            <a:endParaRPr kumimoji="0" lang="en-US" altLang="en-US" sz="102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p:txBody>
      </p:sp>
      <p:sp>
        <p:nvSpPr>
          <p:cNvPr id="24" name="TextBox 23">
            <a:extLst>
              <a:ext uri="{FF2B5EF4-FFF2-40B4-BE49-F238E27FC236}">
                <a16:creationId xmlns:a16="http://schemas.microsoft.com/office/drawing/2014/main" id="{2348B1A1-559F-173B-538C-6EAB14329DED}"/>
              </a:ext>
            </a:extLst>
          </p:cNvPr>
          <p:cNvSpPr txBox="1"/>
          <p:nvPr/>
        </p:nvSpPr>
        <p:spPr>
          <a:xfrm>
            <a:off x="644458" y="4656359"/>
            <a:ext cx="4007828"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IF YOU DO IT – DO IT RIGHT </a:t>
            </a:r>
            <a:r>
              <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 </a:t>
            </a:r>
            <a:endParaRPr kumimoji="0" lang="en-US" altLang="en-US" sz="122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p:txBody>
      </p:sp>
      <p:pic>
        <p:nvPicPr>
          <p:cNvPr id="6" name="Picture 5" descr="A gold bull statue on a black background&#10;&#10;Description automatically generated with medium confidence">
            <a:extLst>
              <a:ext uri="{FF2B5EF4-FFF2-40B4-BE49-F238E27FC236}">
                <a16:creationId xmlns:a16="http://schemas.microsoft.com/office/drawing/2014/main" id="{7BE56A20-0FD4-0E8F-BE63-855368C258AA}"/>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rot="716336" flipH="1">
            <a:off x="7879868" y="2103749"/>
            <a:ext cx="4342385" cy="4352786"/>
          </a:xfrm>
          <a:prstGeom prst="rect">
            <a:avLst/>
          </a:prstGeom>
        </p:spPr>
      </p:pic>
      <p:sp>
        <p:nvSpPr>
          <p:cNvPr id="3" name="TextBox 2">
            <a:extLst>
              <a:ext uri="{FF2B5EF4-FFF2-40B4-BE49-F238E27FC236}">
                <a16:creationId xmlns:a16="http://schemas.microsoft.com/office/drawing/2014/main" id="{1C567510-DAAD-5920-D223-9AFD64A38760}"/>
              </a:ext>
            </a:extLst>
          </p:cNvPr>
          <p:cNvSpPr txBox="1"/>
          <p:nvPr/>
        </p:nvSpPr>
        <p:spPr>
          <a:xfrm>
            <a:off x="682807" y="6422367"/>
            <a:ext cx="3018335"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March 2024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88">
        <p15:prstTrans prst="peelOff"/>
      </p:transition>
    </mc:Choice>
    <mc:Fallback xmlns="">
      <p:transition spd="slow" advTm="568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par>
                          <p:cTn id="16" fill="hold">
                            <p:stCondLst>
                              <p:cond delay="2000"/>
                            </p:stCondLst>
                            <p:childTnLst>
                              <p:par>
                                <p:cTn id="17" presetID="15"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3000"/>
                            </p:stCondLst>
                            <p:childTnLst>
                              <p:par>
                                <p:cTn id="24" presetID="15"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9" dur="5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500"/>
                            </p:stCondLst>
                            <p:childTnLst>
                              <p:par>
                                <p:cTn id="31" presetID="15"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par>
                                <p:cTn id="41" presetID="22" presetClass="entr" presetSubtype="8" fill="hold" nodeType="withEffect">
                                  <p:stCondLst>
                                    <p:cond delay="50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1000"/>
                                        <p:tgtEl>
                                          <p:spTgt spid="2"/>
                                        </p:tgtEl>
                                      </p:cBhvr>
                                    </p:animEffect>
                                  </p:childTnLst>
                                </p:cTn>
                              </p:par>
                            </p:childTnLst>
                          </p:cTn>
                        </p:par>
                        <p:par>
                          <p:cTn id="44" fill="hold">
                            <p:stCondLst>
                              <p:cond delay="5500"/>
                            </p:stCondLst>
                            <p:childTnLst>
                              <p:par>
                                <p:cTn id="45" presetID="53" presetClass="entr" presetSubtype="16"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700" fill="hold"/>
                                        <p:tgtEl>
                                          <p:spTgt spid="10"/>
                                        </p:tgtEl>
                                        <p:attrNameLst>
                                          <p:attrName>ppt_w</p:attrName>
                                        </p:attrNameLst>
                                      </p:cBhvr>
                                      <p:tavLst>
                                        <p:tav tm="0">
                                          <p:val>
                                            <p:fltVal val="0"/>
                                          </p:val>
                                        </p:tav>
                                        <p:tav tm="100000">
                                          <p:val>
                                            <p:strVal val="#ppt_w"/>
                                          </p:val>
                                        </p:tav>
                                      </p:tavLst>
                                    </p:anim>
                                    <p:anim calcmode="lin" valueType="num">
                                      <p:cBhvr>
                                        <p:cTn id="48" dur="700" fill="hold"/>
                                        <p:tgtEl>
                                          <p:spTgt spid="10"/>
                                        </p:tgtEl>
                                        <p:attrNameLst>
                                          <p:attrName>ppt_h</p:attrName>
                                        </p:attrNameLst>
                                      </p:cBhvr>
                                      <p:tavLst>
                                        <p:tav tm="0">
                                          <p:val>
                                            <p:fltVal val="0"/>
                                          </p:val>
                                        </p:tav>
                                        <p:tav tm="100000">
                                          <p:val>
                                            <p:strVal val="#ppt_h"/>
                                          </p:val>
                                        </p:tav>
                                      </p:tavLst>
                                    </p:anim>
                                    <p:animEffect transition="in" filter="fade">
                                      <p:cBhvr>
                                        <p:cTn id="49" dur="700"/>
                                        <p:tgtEl>
                                          <p:spTgt spid="10"/>
                                        </p:tgtEl>
                                      </p:cBhvr>
                                    </p:animEffect>
                                  </p:childTnLst>
                                </p:cTn>
                              </p:par>
                            </p:childTnLst>
                          </p:cTn>
                        </p:par>
                        <p:par>
                          <p:cTn id="50" fill="hold">
                            <p:stCondLst>
                              <p:cond delay="67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3" name="TekstSylinder 2">
            <a:extLst>
              <a:ext uri="{FF2B5EF4-FFF2-40B4-BE49-F238E27FC236}">
                <a16:creationId xmlns:a16="http://schemas.microsoft.com/office/drawing/2014/main" id="{CB6A9E21-5E4D-79D6-BDCA-E219F657D8BE}"/>
              </a:ext>
            </a:extLst>
          </p:cNvPr>
          <p:cNvSpPr txBox="1"/>
          <p:nvPr/>
        </p:nvSpPr>
        <p:spPr>
          <a:xfrm>
            <a:off x="405940" y="4230647"/>
            <a:ext cx="5679413"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AFTER YOU IT ONLY TAKES 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150" normalizeH="0" baseline="0" noProof="0" dirty="0">
                <a:ln>
                  <a:noFill/>
                </a:ln>
                <a:solidFill>
                  <a:prstClr val="white"/>
                </a:solidFill>
                <a:effectLst>
                  <a:glow rad="86647">
                    <a:srgbClr val="BA8430">
                      <a:alpha val="19589"/>
                    </a:srgbClr>
                  </a:glow>
                </a:effectLst>
                <a:uLnTx/>
                <a:uFillTx/>
                <a:latin typeface="Roboto Thin" pitchFamily="2" charset="0"/>
                <a:ea typeface="Roboto Thin" pitchFamily="2" charset="0"/>
                <a:cs typeface="+mn-cs"/>
              </a:rPr>
              <a:t>(TO  START AND QUALIFY FOR COMMUNITY REWARDS)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p:txBody>
      </p:sp>
      <p:sp>
        <p:nvSpPr>
          <p:cNvPr id="4" name="TekstSylinder 3">
            <a:extLst>
              <a:ext uri="{FF2B5EF4-FFF2-40B4-BE49-F238E27FC236}">
                <a16:creationId xmlns:a16="http://schemas.microsoft.com/office/drawing/2014/main" id="{8BE145C9-44C6-317F-25B8-E4FE35FEE8A3}"/>
              </a:ext>
            </a:extLst>
          </p:cNvPr>
          <p:cNvSpPr txBox="1"/>
          <p:nvPr/>
        </p:nvSpPr>
        <p:spPr>
          <a:xfrm>
            <a:off x="5673799" y="4110529"/>
            <a:ext cx="547459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ACTIVE COMMUNITY</a:t>
            </a:r>
            <a:b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US" altLang="en-US" sz="36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MARKETING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150" normalizeH="0" baseline="0" noProof="0" dirty="0">
                <a:ln>
                  <a:noFill/>
                </a:ln>
                <a:solidFill>
                  <a:prstClr val="white"/>
                </a:solidFill>
                <a:effectLst>
                  <a:glow rad="86647">
                    <a:srgbClr val="BA8430">
                      <a:alpha val="19589"/>
                    </a:srgbClr>
                  </a:glow>
                </a:effectLst>
                <a:uLnTx/>
                <a:uFillTx/>
                <a:latin typeface="Roboto Thin" pitchFamily="2" charset="0"/>
                <a:ea typeface="Roboto Thin" pitchFamily="2" charset="0"/>
                <a:cs typeface="+mn-cs"/>
              </a:rPr>
              <a:t>(QUALIFIED FOR COMMUNITY REWARDS)</a:t>
            </a:r>
          </a:p>
        </p:txBody>
      </p:sp>
      <p:sp>
        <p:nvSpPr>
          <p:cNvPr id="5" name="TekstSylinder 15">
            <a:extLst>
              <a:ext uri="{FF2B5EF4-FFF2-40B4-BE49-F238E27FC236}">
                <a16:creationId xmlns:a16="http://schemas.microsoft.com/office/drawing/2014/main" id="{6E8B610F-2B15-C5A2-3F6D-B593F362AB86}"/>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COMMUNITY IS PLURAL </a:t>
            </a:r>
            <a:endParaRPr kumimoji="0" lang="en-US" altLang="en-US" sz="115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NOT SINGULAR</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pic>
        <p:nvPicPr>
          <p:cNvPr id="9" name="Picture 18">
            <a:extLst>
              <a:ext uri="{FF2B5EF4-FFF2-40B4-BE49-F238E27FC236}">
                <a16:creationId xmlns:a16="http://schemas.microsoft.com/office/drawing/2014/main" id="{86BD564D-63CA-0DFF-A94F-054985C4E35A}"/>
              </a:ext>
            </a:extLst>
          </p:cNvPr>
          <p:cNvPicPr>
            <a:picLocks noChangeAspect="1"/>
          </p:cNvPicPr>
          <p:nvPr/>
        </p:nvPicPr>
        <p:blipFill>
          <a:blip r:embed="rId4"/>
          <a:srcRect/>
          <a:stretch/>
        </p:blipFill>
        <p:spPr>
          <a:xfrm>
            <a:off x="2622680" y="2202689"/>
            <a:ext cx="1245935" cy="1595566"/>
          </a:xfrm>
          <a:prstGeom prst="rect">
            <a:avLst/>
          </a:prstGeom>
        </p:spPr>
      </p:pic>
      <p:pic>
        <p:nvPicPr>
          <p:cNvPr id="12" name="Picture 2">
            <a:extLst>
              <a:ext uri="{FF2B5EF4-FFF2-40B4-BE49-F238E27FC236}">
                <a16:creationId xmlns:a16="http://schemas.microsoft.com/office/drawing/2014/main" id="{5F399419-53F5-5778-5000-E997C8523869}"/>
              </a:ext>
            </a:extLst>
          </p:cNvPr>
          <p:cNvPicPr>
            <a:picLocks noChangeAspect="1"/>
          </p:cNvPicPr>
          <p:nvPr/>
        </p:nvPicPr>
        <p:blipFill>
          <a:blip r:embed="rId5"/>
          <a:srcRect/>
          <a:stretch/>
        </p:blipFill>
        <p:spPr>
          <a:xfrm>
            <a:off x="7173998" y="2136404"/>
            <a:ext cx="2474195" cy="1541733"/>
          </a:xfrm>
          <a:prstGeom prst="rect">
            <a:avLst/>
          </a:prstGeom>
        </p:spPr>
      </p:pic>
    </p:spTree>
    <p:extLst>
      <p:ext uri="{BB962C8B-B14F-4D97-AF65-F5344CB8AC3E}">
        <p14:creationId xmlns:p14="http://schemas.microsoft.com/office/powerpoint/2010/main" val="76801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37">
            <a:extLst>
              <a:ext uri="{FF2B5EF4-FFF2-40B4-BE49-F238E27FC236}">
                <a16:creationId xmlns:a16="http://schemas.microsoft.com/office/drawing/2014/main" id="{34C134FA-3B3C-4FFA-E3AD-F30FB8FB21CC}"/>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grpSp>
        <p:nvGrpSpPr>
          <p:cNvPr id="10" name="Group 9">
            <a:extLst>
              <a:ext uri="{FF2B5EF4-FFF2-40B4-BE49-F238E27FC236}">
                <a16:creationId xmlns:a16="http://schemas.microsoft.com/office/drawing/2014/main" id="{0DDA2961-C83E-6B57-00F5-C5704553E087}"/>
              </a:ext>
            </a:extLst>
          </p:cNvPr>
          <p:cNvGrpSpPr/>
          <p:nvPr/>
        </p:nvGrpSpPr>
        <p:grpSpPr>
          <a:xfrm>
            <a:off x="756552" y="2326887"/>
            <a:ext cx="3375025" cy="3468432"/>
            <a:chOff x="756552" y="2326887"/>
            <a:chExt cx="3375025" cy="3468432"/>
          </a:xfrm>
        </p:grpSpPr>
        <p:sp>
          <p:nvSpPr>
            <p:cNvPr id="2" name="Rectangle 1">
              <a:extLst>
                <a:ext uri="{FF2B5EF4-FFF2-40B4-BE49-F238E27FC236}">
                  <a16:creationId xmlns:a16="http://schemas.microsoft.com/office/drawing/2014/main" id="{7825CECC-321F-28E2-C273-19450B3185B3}"/>
                </a:ext>
              </a:extLst>
            </p:cNvPr>
            <p:cNvSpPr/>
            <p:nvPr/>
          </p:nvSpPr>
          <p:spPr>
            <a:xfrm>
              <a:off x="853038" y="2326887"/>
              <a:ext cx="3193161" cy="3468432"/>
            </a:xfrm>
            <a:prstGeom prst="rect">
              <a:avLst/>
            </a:prstGeom>
            <a:solidFill>
              <a:schemeClr val="bg1">
                <a:alpha val="7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kstSylinder 15">
              <a:extLst>
                <a:ext uri="{FF2B5EF4-FFF2-40B4-BE49-F238E27FC236}">
                  <a16:creationId xmlns:a16="http://schemas.microsoft.com/office/drawing/2014/main" id="{1B8F99C5-047A-AB7C-2088-9B53E3C1F85F}"/>
                </a:ext>
              </a:extLst>
            </p:cNvPr>
            <p:cNvSpPr txBox="1">
              <a:spLocks noChangeArrowheads="1"/>
            </p:cNvSpPr>
            <p:nvPr/>
          </p:nvSpPr>
          <p:spPr bwMode="auto">
            <a:xfrm>
              <a:off x="756552" y="4627563"/>
              <a:ext cx="3375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STEP 1 –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Take action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Join &amp; start your NFT collection</a:t>
              </a:r>
            </a:p>
          </p:txBody>
        </p:sp>
        <p:pic>
          <p:nvPicPr>
            <p:cNvPr id="4" name="Picture 3">
              <a:extLst>
                <a:ext uri="{FF2B5EF4-FFF2-40B4-BE49-F238E27FC236}">
                  <a16:creationId xmlns:a16="http://schemas.microsoft.com/office/drawing/2014/main" id="{2684164B-E271-8655-1FBF-828F8A5F65B3}"/>
                </a:ext>
              </a:extLst>
            </p:cNvPr>
            <p:cNvPicPr>
              <a:picLocks noChangeAspect="1" noChangeArrowheads="1"/>
            </p:cNvPicPr>
            <p:nvPr/>
          </p:nvPicPr>
          <p:blipFill>
            <a:blip r:embed="rId3"/>
            <a:srcRect/>
            <a:stretch/>
          </p:blipFill>
          <p:spPr bwMode="auto">
            <a:xfrm>
              <a:off x="1611004" y="2603500"/>
              <a:ext cx="164865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C786C346-3F64-CB3F-23C7-D686D7654964}"/>
              </a:ext>
            </a:extLst>
          </p:cNvPr>
          <p:cNvGrpSpPr/>
          <p:nvPr/>
        </p:nvGrpSpPr>
        <p:grpSpPr>
          <a:xfrm>
            <a:off x="8055661" y="2326887"/>
            <a:ext cx="3375025" cy="3468432"/>
            <a:chOff x="8055661" y="2326887"/>
            <a:chExt cx="3375025" cy="3468432"/>
          </a:xfrm>
        </p:grpSpPr>
        <p:sp>
          <p:nvSpPr>
            <p:cNvPr id="7" name="Rectangle 6">
              <a:extLst>
                <a:ext uri="{FF2B5EF4-FFF2-40B4-BE49-F238E27FC236}">
                  <a16:creationId xmlns:a16="http://schemas.microsoft.com/office/drawing/2014/main" id="{F39A9D9B-8A74-E2F9-FA4C-D27F99DA5516}"/>
                </a:ext>
              </a:extLst>
            </p:cNvPr>
            <p:cNvSpPr/>
            <p:nvPr/>
          </p:nvSpPr>
          <p:spPr>
            <a:xfrm>
              <a:off x="8145798" y="2326887"/>
              <a:ext cx="3193161" cy="3468432"/>
            </a:xfrm>
            <a:prstGeom prst="rect">
              <a:avLst/>
            </a:prstGeom>
            <a:solidFill>
              <a:schemeClr val="bg1">
                <a:alpha val="7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E42C7A1-09A2-CA6D-0617-DC402D8A2603}"/>
                </a:ext>
              </a:extLst>
            </p:cNvPr>
            <p:cNvPicPr>
              <a:picLocks noChangeAspect="1" noChangeArrowheads="1"/>
            </p:cNvPicPr>
            <p:nvPr/>
          </p:nvPicPr>
          <p:blipFill>
            <a:blip r:embed="rId4"/>
            <a:srcRect/>
            <a:stretch/>
          </p:blipFill>
          <p:spPr bwMode="auto">
            <a:xfrm>
              <a:off x="8903952" y="2603500"/>
              <a:ext cx="167685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Sylinder 15">
              <a:extLst>
                <a:ext uri="{FF2B5EF4-FFF2-40B4-BE49-F238E27FC236}">
                  <a16:creationId xmlns:a16="http://schemas.microsoft.com/office/drawing/2014/main" id="{3B62D214-D035-E79C-45EB-E7F584DC905B}"/>
                </a:ext>
              </a:extLst>
            </p:cNvPr>
            <p:cNvSpPr txBox="1">
              <a:spLocks noChangeArrowheads="1"/>
            </p:cNvSpPr>
            <p:nvPr/>
          </p:nvSpPr>
          <p:spPr bwMode="auto">
            <a:xfrm>
              <a:off x="8055661" y="4598988"/>
              <a:ext cx="3375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STEP 3 – REPEAT</a:t>
              </a:r>
              <a:br>
                <a:rPr kumimoji="0" lang="en-GB" alt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b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Help your </a:t>
              </a:r>
              <a:r>
                <a:rPr lang="en-GB" altLang="en-US" sz="1600" dirty="0">
                  <a:solidFill>
                    <a:srgbClr val="FFFFFF"/>
                  </a:solidFill>
                  <a:latin typeface="Roboto Thin" pitchFamily="2" charset="0"/>
                  <a:ea typeface="Roboto Thin" pitchFamily="2" charset="0"/>
                  <a:cs typeface="Roboto Thin" pitchFamily="2" charset="0"/>
                </a:rPr>
                <a:t>people</a:t>
              </a: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to do the same </a:t>
              </a:r>
            </a:p>
          </p:txBody>
        </p:sp>
      </p:grpSp>
      <p:grpSp>
        <p:nvGrpSpPr>
          <p:cNvPr id="13" name="Group 12">
            <a:extLst>
              <a:ext uri="{FF2B5EF4-FFF2-40B4-BE49-F238E27FC236}">
                <a16:creationId xmlns:a16="http://schemas.microsoft.com/office/drawing/2014/main" id="{3238E6FB-2C0A-71F2-E832-CCD6FB2CABDD}"/>
              </a:ext>
            </a:extLst>
          </p:cNvPr>
          <p:cNvGrpSpPr/>
          <p:nvPr/>
        </p:nvGrpSpPr>
        <p:grpSpPr>
          <a:xfrm>
            <a:off x="4124325" y="2326887"/>
            <a:ext cx="3943350" cy="3468432"/>
            <a:chOff x="4124325" y="2326887"/>
            <a:chExt cx="3943350" cy="3468432"/>
          </a:xfrm>
        </p:grpSpPr>
        <p:sp>
          <p:nvSpPr>
            <p:cNvPr id="5" name="Rectangle 4">
              <a:extLst>
                <a:ext uri="{FF2B5EF4-FFF2-40B4-BE49-F238E27FC236}">
                  <a16:creationId xmlns:a16="http://schemas.microsoft.com/office/drawing/2014/main" id="{A3134C81-FFE4-EDD2-19DD-4CE62AABA766}"/>
                </a:ext>
              </a:extLst>
            </p:cNvPr>
            <p:cNvSpPr/>
            <p:nvPr/>
          </p:nvSpPr>
          <p:spPr>
            <a:xfrm>
              <a:off x="4499418" y="2326887"/>
              <a:ext cx="3193161" cy="3468432"/>
            </a:xfrm>
            <a:prstGeom prst="rect">
              <a:avLst/>
            </a:prstGeom>
            <a:solidFill>
              <a:schemeClr val="bg1">
                <a:alpha val="7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E6AD2F2-624F-BFC0-B1DB-DB8A3D7CD60D}"/>
                </a:ext>
              </a:extLst>
            </p:cNvPr>
            <p:cNvPicPr>
              <a:picLocks noChangeAspect="1" noChangeArrowheads="1"/>
            </p:cNvPicPr>
            <p:nvPr/>
          </p:nvPicPr>
          <p:blipFill>
            <a:blip r:embed="rId5"/>
            <a:srcRect/>
            <a:stretch/>
          </p:blipFill>
          <p:spPr bwMode="auto">
            <a:xfrm>
              <a:off x="5163828" y="2592388"/>
              <a:ext cx="186434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Sylinder 15">
              <a:extLst>
                <a:ext uri="{FF2B5EF4-FFF2-40B4-BE49-F238E27FC236}">
                  <a16:creationId xmlns:a16="http://schemas.microsoft.com/office/drawing/2014/main" id="{05DB4EBC-DF3B-4DD4-D6AD-2906BC99FE1D}"/>
                </a:ext>
              </a:extLst>
            </p:cNvPr>
            <p:cNvSpPr txBox="1">
              <a:spLocks noChangeArrowheads="1"/>
            </p:cNvSpPr>
            <p:nvPr/>
          </p:nvSpPr>
          <p:spPr bwMode="auto">
            <a:xfrm>
              <a:off x="4124325" y="4622800"/>
              <a:ext cx="3943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FFFFFF"/>
                  </a:solidFill>
                  <a:effectLst/>
                  <a:uLnTx/>
                  <a:uFillTx/>
                  <a:latin typeface="Roboto" pitchFamily="2" charset="0"/>
                  <a:ea typeface="Roboto" pitchFamily="2" charset="0"/>
                  <a:cs typeface="Roboto" pitchFamily="2" charset="0"/>
                </a:rPr>
                <a:t>STEP 2 – TEACH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Invite 2 </a:t>
              </a:r>
              <a:r>
                <a:rPr lang="en-GB" altLang="en-US" sz="1600" dirty="0">
                  <a:solidFill>
                    <a:srgbClr val="FFFFFF"/>
                  </a:solidFill>
                  <a:latin typeface="Roboto Thin" pitchFamily="2" charset="0"/>
                  <a:ea typeface="Roboto Thin" pitchFamily="2" charset="0"/>
                  <a:cs typeface="Roboto Thin" pitchFamily="2" charset="0"/>
                </a:rPr>
                <a:t>people</a:t>
              </a: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 Thin" pitchFamily="2" charset="0"/>
                </a:rPr>
                <a:t>And show them the way </a:t>
              </a:r>
            </a:p>
          </p:txBody>
        </p:sp>
      </p:grpSp>
      <p:sp>
        <p:nvSpPr>
          <p:cNvPr id="3" name="TekstSylinder 15">
            <a:extLst>
              <a:ext uri="{FF2B5EF4-FFF2-40B4-BE49-F238E27FC236}">
                <a16:creationId xmlns:a16="http://schemas.microsoft.com/office/drawing/2014/main" id="{105E13AE-62DE-DCA7-6F62-1EED701A1CC7}"/>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COMMUNITY REWARDS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FOLLOW OUR SYSTEM TO SUCCESS: DO – TEACH - REPEAT</a:t>
            </a:r>
          </a:p>
        </p:txBody>
      </p:sp>
      <p:pic>
        <p:nvPicPr>
          <p:cNvPr id="38921" name="Picture 4">
            <a:extLst>
              <a:ext uri="{FF2B5EF4-FFF2-40B4-BE49-F238E27FC236}">
                <a16:creationId xmlns:a16="http://schemas.microsoft.com/office/drawing/2014/main" id="{B2667A5E-C955-8990-68D3-D8131B8C7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3" name="TextBox 3">
            <a:extLst>
              <a:ext uri="{FF2B5EF4-FFF2-40B4-BE49-F238E27FC236}">
                <a16:creationId xmlns:a16="http://schemas.microsoft.com/office/drawing/2014/main" id="{DE744C39-E427-1C20-031F-857E2F2046ED}"/>
              </a:ext>
            </a:extLst>
          </p:cNvPr>
          <p:cNvSpPr txBox="1"/>
          <p:nvPr/>
        </p:nvSpPr>
        <p:spPr>
          <a:xfrm>
            <a:off x="5687701" y="2157720"/>
            <a:ext cx="737702"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grpSp>
        <p:nvGrpSpPr>
          <p:cNvPr id="4" name="Group 7">
            <a:extLst>
              <a:ext uri="{FF2B5EF4-FFF2-40B4-BE49-F238E27FC236}">
                <a16:creationId xmlns:a16="http://schemas.microsoft.com/office/drawing/2014/main" id="{395F5844-D74F-D65E-1EEE-EF9B6C6AB345}"/>
              </a:ext>
            </a:extLst>
          </p:cNvPr>
          <p:cNvGrpSpPr/>
          <p:nvPr/>
        </p:nvGrpSpPr>
        <p:grpSpPr>
          <a:xfrm>
            <a:off x="5593263" y="5292987"/>
            <a:ext cx="6218002" cy="400938"/>
            <a:chOff x="4948569" y="5870547"/>
            <a:chExt cx="6218002" cy="400938"/>
          </a:xfrm>
        </p:grpSpPr>
        <p:sp>
          <p:nvSpPr>
            <p:cNvPr id="5" name="Rectangle 9">
              <a:extLst>
                <a:ext uri="{FF2B5EF4-FFF2-40B4-BE49-F238E27FC236}">
                  <a16:creationId xmlns:a16="http://schemas.microsoft.com/office/drawing/2014/main" id="{78563751-1C93-7E14-E197-FB78106C1AC4}"/>
                </a:ext>
              </a:extLst>
            </p:cNvPr>
            <p:cNvSpPr/>
            <p:nvPr/>
          </p:nvSpPr>
          <p:spPr>
            <a:xfrm>
              <a:off x="8756469" y="5957898"/>
              <a:ext cx="2112587" cy="185056"/>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endParaRPr>
            </a:p>
          </p:txBody>
        </p:sp>
        <p:grpSp>
          <p:nvGrpSpPr>
            <p:cNvPr id="6" name="Group 10">
              <a:extLst>
                <a:ext uri="{FF2B5EF4-FFF2-40B4-BE49-F238E27FC236}">
                  <a16:creationId xmlns:a16="http://schemas.microsoft.com/office/drawing/2014/main" id="{9C127803-9D3B-F896-949A-C92C22AC75F4}"/>
                </a:ext>
              </a:extLst>
            </p:cNvPr>
            <p:cNvGrpSpPr/>
            <p:nvPr/>
          </p:nvGrpSpPr>
          <p:grpSpPr>
            <a:xfrm>
              <a:off x="4948569" y="5870547"/>
              <a:ext cx="6218002" cy="400938"/>
              <a:chOff x="4948569" y="5870547"/>
              <a:chExt cx="6218002" cy="400938"/>
            </a:xfrm>
          </p:grpSpPr>
          <p:sp>
            <p:nvSpPr>
              <p:cNvPr id="8" name="Rectangle 13">
                <a:extLst>
                  <a:ext uri="{FF2B5EF4-FFF2-40B4-BE49-F238E27FC236}">
                    <a16:creationId xmlns:a16="http://schemas.microsoft.com/office/drawing/2014/main" id="{747F369D-CFAA-44F5-B00A-21E2DD1E4BC5}"/>
                  </a:ext>
                </a:extLst>
              </p:cNvPr>
              <p:cNvSpPr/>
              <p:nvPr/>
            </p:nvSpPr>
            <p:spPr>
              <a:xfrm>
                <a:off x="5780709" y="5966325"/>
                <a:ext cx="670891" cy="182597"/>
              </a:xfrm>
              <a:prstGeom prst="rect">
                <a:avLst/>
              </a:prstGeom>
              <a:noFill/>
              <a:ln>
                <a:noFill/>
              </a:ln>
              <a:effectLst>
                <a:glow rad="63500">
                  <a:srgbClr val="C58F3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510 </a:t>
                </a:r>
                <a:endPar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9" name="TextBox 14">
                <a:extLst>
                  <a:ext uri="{FF2B5EF4-FFF2-40B4-BE49-F238E27FC236}">
                    <a16:creationId xmlns:a16="http://schemas.microsoft.com/office/drawing/2014/main" id="{E6E615BE-45BC-C2F3-C5ED-90489E126C87}"/>
                  </a:ext>
                </a:extLst>
              </p:cNvPr>
              <p:cNvSpPr txBox="1"/>
              <p:nvPr/>
            </p:nvSpPr>
            <p:spPr>
              <a:xfrm>
                <a:off x="8662846" y="5870547"/>
                <a:ext cx="2503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28% + 10% +12% = 50%* </a:t>
                </a:r>
              </a:p>
            </p:txBody>
          </p:sp>
          <p:sp>
            <p:nvSpPr>
              <p:cNvPr id="10" name="TextBox 15">
                <a:extLst>
                  <a:ext uri="{FF2B5EF4-FFF2-40B4-BE49-F238E27FC236}">
                    <a16:creationId xmlns:a16="http://schemas.microsoft.com/office/drawing/2014/main" id="{4BA322D3-3F90-54CC-E4FD-3DC5A77FFC23}"/>
                  </a:ext>
                </a:extLst>
              </p:cNvPr>
              <p:cNvSpPr txBox="1"/>
              <p:nvPr/>
            </p:nvSpPr>
            <p:spPr>
              <a:xfrm>
                <a:off x="4948569" y="5902153"/>
                <a:ext cx="78579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pitchFamily="2" charset="0"/>
                    <a:ea typeface="Roboto" pitchFamily="2" charset="0"/>
                    <a:cs typeface="+mn-cs"/>
                  </a:rPr>
                  <a:t>Total:</a:t>
                </a:r>
              </a:p>
            </p:txBody>
          </p:sp>
        </p:grpSp>
      </p:grpSp>
      <p:grpSp>
        <p:nvGrpSpPr>
          <p:cNvPr id="11" name="Group 18">
            <a:extLst>
              <a:ext uri="{FF2B5EF4-FFF2-40B4-BE49-F238E27FC236}">
                <a16:creationId xmlns:a16="http://schemas.microsoft.com/office/drawing/2014/main" id="{928092F1-D7D2-3109-46AC-0EAD573CE78A}"/>
              </a:ext>
            </a:extLst>
          </p:cNvPr>
          <p:cNvGrpSpPr/>
          <p:nvPr/>
        </p:nvGrpSpPr>
        <p:grpSpPr>
          <a:xfrm>
            <a:off x="5761318" y="2478676"/>
            <a:ext cx="5822075" cy="391887"/>
            <a:chOff x="5073170" y="1809890"/>
            <a:chExt cx="5822075" cy="391887"/>
          </a:xfrm>
        </p:grpSpPr>
        <p:sp>
          <p:nvSpPr>
            <p:cNvPr id="12" name="Rectangle 19">
              <a:extLst>
                <a:ext uri="{FF2B5EF4-FFF2-40B4-BE49-F238E27FC236}">
                  <a16:creationId xmlns:a16="http://schemas.microsoft.com/office/drawing/2014/main" id="{DE9EEFD6-0D82-951D-6F63-D54E07D68D18}"/>
                </a:ext>
              </a:extLst>
            </p:cNvPr>
            <p:cNvSpPr/>
            <p:nvPr/>
          </p:nvSpPr>
          <p:spPr>
            <a:xfrm>
              <a:off x="5776330" y="1904432"/>
              <a:ext cx="477845"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sp>
          <p:nvSpPr>
            <p:cNvPr id="13" name="TextBox 20">
              <a:extLst>
                <a:ext uri="{FF2B5EF4-FFF2-40B4-BE49-F238E27FC236}">
                  <a16:creationId xmlns:a16="http://schemas.microsoft.com/office/drawing/2014/main" id="{C3BE8028-81D7-EC4D-1C6D-E8544F796721}"/>
                </a:ext>
              </a:extLst>
            </p:cNvPr>
            <p:cNvSpPr txBox="1"/>
            <p:nvPr/>
          </p:nvSpPr>
          <p:spPr>
            <a:xfrm>
              <a:off x="5073170" y="1809890"/>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a:t>
              </a:r>
            </a:p>
          </p:txBody>
        </p:sp>
        <p:sp>
          <p:nvSpPr>
            <p:cNvPr id="14" name="TextBox 21">
              <a:extLst>
                <a:ext uri="{FF2B5EF4-FFF2-40B4-BE49-F238E27FC236}">
                  <a16:creationId xmlns:a16="http://schemas.microsoft.com/office/drawing/2014/main" id="{50B5346B-7AA4-E868-F84E-4B9097184CDD}"/>
                </a:ext>
              </a:extLst>
            </p:cNvPr>
            <p:cNvSpPr txBox="1"/>
            <p:nvPr/>
          </p:nvSpPr>
          <p:spPr>
            <a:xfrm>
              <a:off x="8615183" y="1832445"/>
              <a:ext cx="2280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2+10%</a:t>
              </a:r>
            </a:p>
          </p:txBody>
        </p:sp>
      </p:grpSp>
      <p:grpSp>
        <p:nvGrpSpPr>
          <p:cNvPr id="15" name="Group 24">
            <a:extLst>
              <a:ext uri="{FF2B5EF4-FFF2-40B4-BE49-F238E27FC236}">
                <a16:creationId xmlns:a16="http://schemas.microsoft.com/office/drawing/2014/main" id="{874AAF66-1F81-98AE-76D0-2CC216B4B56E}"/>
              </a:ext>
            </a:extLst>
          </p:cNvPr>
          <p:cNvGrpSpPr/>
          <p:nvPr/>
        </p:nvGrpSpPr>
        <p:grpSpPr>
          <a:xfrm>
            <a:off x="5752745" y="2819135"/>
            <a:ext cx="5342456" cy="370442"/>
            <a:chOff x="5064597" y="2150349"/>
            <a:chExt cx="5342456" cy="370442"/>
          </a:xfrm>
        </p:grpSpPr>
        <p:sp>
          <p:nvSpPr>
            <p:cNvPr id="16" name="Rectangle 25">
              <a:extLst>
                <a:ext uri="{FF2B5EF4-FFF2-40B4-BE49-F238E27FC236}">
                  <a16:creationId xmlns:a16="http://schemas.microsoft.com/office/drawing/2014/main" id="{D7041D12-9417-36D4-2E9A-F1C54CEAFF14}"/>
                </a:ext>
              </a:extLst>
            </p:cNvPr>
            <p:cNvSpPr/>
            <p:nvPr/>
          </p:nvSpPr>
          <p:spPr>
            <a:xfrm>
              <a:off x="5778425" y="2242487"/>
              <a:ext cx="723398"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4</a:t>
              </a:r>
            </a:p>
          </p:txBody>
        </p:sp>
        <p:sp>
          <p:nvSpPr>
            <p:cNvPr id="17" name="TextBox 26">
              <a:extLst>
                <a:ext uri="{FF2B5EF4-FFF2-40B4-BE49-F238E27FC236}">
                  <a16:creationId xmlns:a16="http://schemas.microsoft.com/office/drawing/2014/main" id="{8CCAEDA8-BD4F-299D-31AF-9AE91F1CD861}"/>
                </a:ext>
              </a:extLst>
            </p:cNvPr>
            <p:cNvSpPr txBox="1"/>
            <p:nvPr/>
          </p:nvSpPr>
          <p:spPr>
            <a:xfrm>
              <a:off x="5064597" y="2150349"/>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sp>
          <p:nvSpPr>
            <p:cNvPr id="18" name="TextBox 29">
              <a:extLst>
                <a:ext uri="{FF2B5EF4-FFF2-40B4-BE49-F238E27FC236}">
                  <a16:creationId xmlns:a16="http://schemas.microsoft.com/office/drawing/2014/main" id="{1ED510D0-3813-DBEE-5BCE-3AFCE080C0C1}"/>
                </a:ext>
              </a:extLst>
            </p:cNvPr>
            <p:cNvSpPr txBox="1"/>
            <p:nvPr/>
          </p:nvSpPr>
          <p:spPr>
            <a:xfrm>
              <a:off x="8615183" y="2151459"/>
              <a:ext cx="1791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19" name="Group 30">
            <a:extLst>
              <a:ext uri="{FF2B5EF4-FFF2-40B4-BE49-F238E27FC236}">
                <a16:creationId xmlns:a16="http://schemas.microsoft.com/office/drawing/2014/main" id="{E9A01B64-EED7-1EA6-3903-40CDD0AA7C56}"/>
              </a:ext>
            </a:extLst>
          </p:cNvPr>
          <p:cNvGrpSpPr/>
          <p:nvPr/>
        </p:nvGrpSpPr>
        <p:grpSpPr>
          <a:xfrm>
            <a:off x="5756954" y="3147721"/>
            <a:ext cx="5342456" cy="370442"/>
            <a:chOff x="5068806" y="2478935"/>
            <a:chExt cx="5342456" cy="370442"/>
          </a:xfrm>
        </p:grpSpPr>
        <p:sp>
          <p:nvSpPr>
            <p:cNvPr id="20" name="Rectangle 31">
              <a:extLst>
                <a:ext uri="{FF2B5EF4-FFF2-40B4-BE49-F238E27FC236}">
                  <a16:creationId xmlns:a16="http://schemas.microsoft.com/office/drawing/2014/main" id="{EB5B9994-153E-7294-EAF4-B3039B7178F3}"/>
                </a:ext>
              </a:extLst>
            </p:cNvPr>
            <p:cNvSpPr/>
            <p:nvPr/>
          </p:nvSpPr>
          <p:spPr>
            <a:xfrm>
              <a:off x="5779374" y="2573380"/>
              <a:ext cx="965322" cy="188913"/>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8</a:t>
              </a:r>
            </a:p>
          </p:txBody>
        </p:sp>
        <p:sp>
          <p:nvSpPr>
            <p:cNvPr id="21" name="TextBox 33">
              <a:extLst>
                <a:ext uri="{FF2B5EF4-FFF2-40B4-BE49-F238E27FC236}">
                  <a16:creationId xmlns:a16="http://schemas.microsoft.com/office/drawing/2014/main" id="{39745217-2673-17E6-BB25-04E54F5E04F6}"/>
                </a:ext>
              </a:extLst>
            </p:cNvPr>
            <p:cNvSpPr txBox="1"/>
            <p:nvPr/>
          </p:nvSpPr>
          <p:spPr>
            <a:xfrm>
              <a:off x="5068806" y="2478935"/>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3</a:t>
              </a:r>
            </a:p>
          </p:txBody>
        </p:sp>
        <p:sp>
          <p:nvSpPr>
            <p:cNvPr id="22" name="TextBox 35">
              <a:extLst>
                <a:ext uri="{FF2B5EF4-FFF2-40B4-BE49-F238E27FC236}">
                  <a16:creationId xmlns:a16="http://schemas.microsoft.com/office/drawing/2014/main" id="{241A1A46-C132-7630-9299-8236C65F69E5}"/>
                </a:ext>
              </a:extLst>
            </p:cNvPr>
            <p:cNvSpPr txBox="1"/>
            <p:nvPr/>
          </p:nvSpPr>
          <p:spPr>
            <a:xfrm>
              <a:off x="8615183" y="2480045"/>
              <a:ext cx="1796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28" name="Group 36">
            <a:extLst>
              <a:ext uri="{FF2B5EF4-FFF2-40B4-BE49-F238E27FC236}">
                <a16:creationId xmlns:a16="http://schemas.microsoft.com/office/drawing/2014/main" id="{BB9CEEAB-AAEA-ABED-841B-34894E5C3FF0}"/>
              </a:ext>
            </a:extLst>
          </p:cNvPr>
          <p:cNvGrpSpPr/>
          <p:nvPr/>
        </p:nvGrpSpPr>
        <p:grpSpPr>
          <a:xfrm>
            <a:off x="5752745" y="3483813"/>
            <a:ext cx="5342456" cy="370442"/>
            <a:chOff x="5064597" y="2815027"/>
            <a:chExt cx="5342456" cy="370442"/>
          </a:xfrm>
        </p:grpSpPr>
        <p:sp>
          <p:nvSpPr>
            <p:cNvPr id="29" name="Rectangle 37">
              <a:extLst>
                <a:ext uri="{FF2B5EF4-FFF2-40B4-BE49-F238E27FC236}">
                  <a16:creationId xmlns:a16="http://schemas.microsoft.com/office/drawing/2014/main" id="{D5933E4B-43D5-7CD3-6562-6D9FEC0698FA}"/>
                </a:ext>
              </a:extLst>
            </p:cNvPr>
            <p:cNvSpPr/>
            <p:nvPr/>
          </p:nvSpPr>
          <p:spPr>
            <a:xfrm>
              <a:off x="5781228" y="2908130"/>
              <a:ext cx="1201243" cy="188913"/>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16</a:t>
              </a:r>
            </a:p>
          </p:txBody>
        </p:sp>
        <p:sp>
          <p:nvSpPr>
            <p:cNvPr id="30" name="TextBox 39">
              <a:extLst>
                <a:ext uri="{FF2B5EF4-FFF2-40B4-BE49-F238E27FC236}">
                  <a16:creationId xmlns:a16="http://schemas.microsoft.com/office/drawing/2014/main" id="{DA8FB373-7B92-C099-2C5C-57CC02400252}"/>
                </a:ext>
              </a:extLst>
            </p:cNvPr>
            <p:cNvSpPr txBox="1"/>
            <p:nvPr/>
          </p:nvSpPr>
          <p:spPr>
            <a:xfrm>
              <a:off x="5064597" y="2815027"/>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4</a:t>
              </a:r>
            </a:p>
          </p:txBody>
        </p:sp>
        <p:sp>
          <p:nvSpPr>
            <p:cNvPr id="31" name="TextBox 41">
              <a:extLst>
                <a:ext uri="{FF2B5EF4-FFF2-40B4-BE49-F238E27FC236}">
                  <a16:creationId xmlns:a16="http://schemas.microsoft.com/office/drawing/2014/main" id="{EE7737D6-F3B4-BF95-B2D5-D80DF2C844D8}"/>
                </a:ext>
              </a:extLst>
            </p:cNvPr>
            <p:cNvSpPr txBox="1"/>
            <p:nvPr/>
          </p:nvSpPr>
          <p:spPr>
            <a:xfrm>
              <a:off x="8619392" y="2816137"/>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32" name="Group 42">
            <a:extLst>
              <a:ext uri="{FF2B5EF4-FFF2-40B4-BE49-F238E27FC236}">
                <a16:creationId xmlns:a16="http://schemas.microsoft.com/office/drawing/2014/main" id="{A34C1CD9-46A3-3EB3-3156-10FF5CCF8C8E}"/>
              </a:ext>
            </a:extLst>
          </p:cNvPr>
          <p:cNvGrpSpPr/>
          <p:nvPr/>
        </p:nvGrpSpPr>
        <p:grpSpPr>
          <a:xfrm>
            <a:off x="5752745" y="3801522"/>
            <a:ext cx="5342456" cy="370442"/>
            <a:chOff x="5064597" y="3132736"/>
            <a:chExt cx="5342456" cy="370442"/>
          </a:xfrm>
        </p:grpSpPr>
        <p:sp>
          <p:nvSpPr>
            <p:cNvPr id="33" name="Rectangle 43">
              <a:extLst>
                <a:ext uri="{FF2B5EF4-FFF2-40B4-BE49-F238E27FC236}">
                  <a16:creationId xmlns:a16="http://schemas.microsoft.com/office/drawing/2014/main" id="{CF542C0E-CC17-3DE3-E63C-2E9254E3F764}"/>
                </a:ext>
              </a:extLst>
            </p:cNvPr>
            <p:cNvSpPr/>
            <p:nvPr/>
          </p:nvSpPr>
          <p:spPr>
            <a:xfrm>
              <a:off x="5779374" y="3228977"/>
              <a:ext cx="1440166" cy="185056"/>
            </a:xfrm>
            <a:prstGeom prst="rect">
              <a:avLst/>
            </a:prstGeom>
            <a:noFill/>
            <a:ln>
              <a:solidFill>
                <a:srgbClr val="D72442"/>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32</a:t>
              </a:r>
            </a:p>
          </p:txBody>
        </p:sp>
        <p:sp>
          <p:nvSpPr>
            <p:cNvPr id="34" name="TextBox 46">
              <a:extLst>
                <a:ext uri="{FF2B5EF4-FFF2-40B4-BE49-F238E27FC236}">
                  <a16:creationId xmlns:a16="http://schemas.microsoft.com/office/drawing/2014/main" id="{CDEDDEA7-9627-DA32-1BE7-59F2C98D02E8}"/>
                </a:ext>
              </a:extLst>
            </p:cNvPr>
            <p:cNvSpPr txBox="1"/>
            <p:nvPr/>
          </p:nvSpPr>
          <p:spPr>
            <a:xfrm>
              <a:off x="5064597" y="3132736"/>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sp>
          <p:nvSpPr>
            <p:cNvPr id="35" name="TextBox 47">
              <a:extLst>
                <a:ext uri="{FF2B5EF4-FFF2-40B4-BE49-F238E27FC236}">
                  <a16:creationId xmlns:a16="http://schemas.microsoft.com/office/drawing/2014/main" id="{320B26A1-B1A9-1C7E-5FB9-1ED3F22E7597}"/>
                </a:ext>
              </a:extLst>
            </p:cNvPr>
            <p:cNvSpPr txBox="1"/>
            <p:nvPr/>
          </p:nvSpPr>
          <p:spPr>
            <a:xfrm>
              <a:off x="8610974" y="3133846"/>
              <a:ext cx="1796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5%</a:t>
              </a:r>
            </a:p>
          </p:txBody>
        </p:sp>
      </p:grpSp>
      <p:grpSp>
        <p:nvGrpSpPr>
          <p:cNvPr id="36" name="Group 48">
            <a:extLst>
              <a:ext uri="{FF2B5EF4-FFF2-40B4-BE49-F238E27FC236}">
                <a16:creationId xmlns:a16="http://schemas.microsoft.com/office/drawing/2014/main" id="{0EB4BEBC-C579-52E0-CF87-BBF22FC53317}"/>
              </a:ext>
            </a:extLst>
          </p:cNvPr>
          <p:cNvGrpSpPr/>
          <p:nvPr/>
        </p:nvGrpSpPr>
        <p:grpSpPr>
          <a:xfrm>
            <a:off x="5752745" y="4137594"/>
            <a:ext cx="5342456" cy="370442"/>
            <a:chOff x="5064597" y="3468808"/>
            <a:chExt cx="5342456" cy="370442"/>
          </a:xfrm>
        </p:grpSpPr>
        <p:sp>
          <p:nvSpPr>
            <p:cNvPr id="37" name="Rectangle 51">
              <a:extLst>
                <a:ext uri="{FF2B5EF4-FFF2-40B4-BE49-F238E27FC236}">
                  <a16:creationId xmlns:a16="http://schemas.microsoft.com/office/drawing/2014/main" id="{F2A44BEE-DFF7-0EFC-E121-3C4DCC6223CE}"/>
                </a:ext>
              </a:extLst>
            </p:cNvPr>
            <p:cNvSpPr/>
            <p:nvPr/>
          </p:nvSpPr>
          <p:spPr>
            <a:xfrm>
              <a:off x="5778548" y="3561625"/>
              <a:ext cx="1682862" cy="185056"/>
            </a:xfrm>
            <a:prstGeom prst="rect">
              <a:avLst/>
            </a:prstGeom>
            <a:noFill/>
            <a:ln>
              <a:solidFill>
                <a:srgbClr val="F7D91C"/>
              </a:solidFill>
            </a:ln>
            <a:effectLst>
              <a:glow rad="635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64</a:t>
              </a:r>
            </a:p>
          </p:txBody>
        </p:sp>
        <p:sp>
          <p:nvSpPr>
            <p:cNvPr id="38" name="TextBox 52">
              <a:extLst>
                <a:ext uri="{FF2B5EF4-FFF2-40B4-BE49-F238E27FC236}">
                  <a16:creationId xmlns:a16="http://schemas.microsoft.com/office/drawing/2014/main" id="{167ED454-0808-6FFB-64B2-1BC873EE293A}"/>
                </a:ext>
              </a:extLst>
            </p:cNvPr>
            <p:cNvSpPr txBox="1"/>
            <p:nvPr/>
          </p:nvSpPr>
          <p:spPr>
            <a:xfrm>
              <a:off x="5064597" y="3468808"/>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6</a:t>
              </a:r>
            </a:p>
          </p:txBody>
        </p:sp>
        <p:sp>
          <p:nvSpPr>
            <p:cNvPr id="39" name="TextBox 53">
              <a:extLst>
                <a:ext uri="{FF2B5EF4-FFF2-40B4-BE49-F238E27FC236}">
                  <a16:creationId xmlns:a16="http://schemas.microsoft.com/office/drawing/2014/main" id="{132BF9D6-44C8-853E-CFC1-B3CAA23A42E1}"/>
                </a:ext>
              </a:extLst>
            </p:cNvPr>
            <p:cNvSpPr txBox="1"/>
            <p:nvPr/>
          </p:nvSpPr>
          <p:spPr>
            <a:xfrm>
              <a:off x="8619392" y="3469918"/>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grpSp>
        <p:nvGrpSpPr>
          <p:cNvPr id="40" name="Group 56">
            <a:extLst>
              <a:ext uri="{FF2B5EF4-FFF2-40B4-BE49-F238E27FC236}">
                <a16:creationId xmlns:a16="http://schemas.microsoft.com/office/drawing/2014/main" id="{89B003C7-C039-EE4E-50DA-AB6AC4056C74}"/>
              </a:ext>
            </a:extLst>
          </p:cNvPr>
          <p:cNvGrpSpPr/>
          <p:nvPr/>
        </p:nvGrpSpPr>
        <p:grpSpPr>
          <a:xfrm>
            <a:off x="5752745" y="4483929"/>
            <a:ext cx="5342456" cy="370442"/>
            <a:chOff x="5064597" y="3815143"/>
            <a:chExt cx="5342456" cy="370442"/>
          </a:xfrm>
        </p:grpSpPr>
        <p:sp>
          <p:nvSpPr>
            <p:cNvPr id="41" name="Rectangle 57">
              <a:extLst>
                <a:ext uri="{FF2B5EF4-FFF2-40B4-BE49-F238E27FC236}">
                  <a16:creationId xmlns:a16="http://schemas.microsoft.com/office/drawing/2014/main" id="{DF048B2B-782A-BFC9-F540-4253880F0604}"/>
                </a:ext>
              </a:extLst>
            </p:cNvPr>
            <p:cNvSpPr/>
            <p:nvPr/>
          </p:nvSpPr>
          <p:spPr>
            <a:xfrm>
              <a:off x="5778547" y="3907282"/>
              <a:ext cx="1921784" cy="185055"/>
            </a:xfrm>
            <a:prstGeom prst="rect">
              <a:avLst/>
            </a:prstGeom>
            <a:noFill/>
            <a:ln>
              <a:solidFill>
                <a:srgbClr val="158534"/>
              </a:solidFill>
            </a:ln>
            <a:effectLst>
              <a:glow rad="63500">
                <a:srgbClr val="1585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128</a:t>
              </a:r>
            </a:p>
          </p:txBody>
        </p:sp>
        <p:sp>
          <p:nvSpPr>
            <p:cNvPr id="42" name="TextBox 58">
              <a:extLst>
                <a:ext uri="{FF2B5EF4-FFF2-40B4-BE49-F238E27FC236}">
                  <a16:creationId xmlns:a16="http://schemas.microsoft.com/office/drawing/2014/main" id="{32BD4B14-F604-915E-9DBD-BB34126306C6}"/>
                </a:ext>
              </a:extLst>
            </p:cNvPr>
            <p:cNvSpPr txBox="1"/>
            <p:nvPr/>
          </p:nvSpPr>
          <p:spPr>
            <a:xfrm>
              <a:off x="5064597" y="3815143"/>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7</a:t>
              </a:r>
            </a:p>
          </p:txBody>
        </p:sp>
        <p:sp>
          <p:nvSpPr>
            <p:cNvPr id="43" name="TextBox 59">
              <a:extLst>
                <a:ext uri="{FF2B5EF4-FFF2-40B4-BE49-F238E27FC236}">
                  <a16:creationId xmlns:a16="http://schemas.microsoft.com/office/drawing/2014/main" id="{A80FE3D7-46EC-291A-6F7E-D51BB04308E4}"/>
                </a:ext>
              </a:extLst>
            </p:cNvPr>
            <p:cNvSpPr txBox="1"/>
            <p:nvPr/>
          </p:nvSpPr>
          <p:spPr>
            <a:xfrm>
              <a:off x="8619392" y="3816253"/>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grpSp>
        <p:nvGrpSpPr>
          <p:cNvPr id="44" name="Group 60">
            <a:extLst>
              <a:ext uri="{FF2B5EF4-FFF2-40B4-BE49-F238E27FC236}">
                <a16:creationId xmlns:a16="http://schemas.microsoft.com/office/drawing/2014/main" id="{CDD6E3E6-5F5F-FED7-5911-1EC9B246A40D}"/>
              </a:ext>
            </a:extLst>
          </p:cNvPr>
          <p:cNvGrpSpPr/>
          <p:nvPr/>
        </p:nvGrpSpPr>
        <p:grpSpPr>
          <a:xfrm>
            <a:off x="5752745" y="4807777"/>
            <a:ext cx="5342456" cy="370442"/>
            <a:chOff x="5064597" y="4138991"/>
            <a:chExt cx="5342456" cy="370442"/>
          </a:xfrm>
        </p:grpSpPr>
        <p:sp>
          <p:nvSpPr>
            <p:cNvPr id="45" name="Rectangle 61">
              <a:extLst>
                <a:ext uri="{FF2B5EF4-FFF2-40B4-BE49-F238E27FC236}">
                  <a16:creationId xmlns:a16="http://schemas.microsoft.com/office/drawing/2014/main" id="{9DF04DC4-89A4-1830-B261-CD9028E64FA5}"/>
                </a:ext>
              </a:extLst>
            </p:cNvPr>
            <p:cNvSpPr/>
            <p:nvPr/>
          </p:nvSpPr>
          <p:spPr>
            <a:xfrm>
              <a:off x="5781228" y="4235854"/>
              <a:ext cx="2155506" cy="192927"/>
            </a:xfrm>
            <a:prstGeom prst="rect">
              <a:avLst/>
            </a:prstGeom>
            <a:noFill/>
            <a:ln>
              <a:solidFill>
                <a:srgbClr val="28A5EF"/>
              </a:solidFill>
            </a:ln>
            <a:effectLst>
              <a:glow rad="63500">
                <a:srgbClr val="282C71">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256</a:t>
              </a:r>
            </a:p>
          </p:txBody>
        </p:sp>
        <p:sp>
          <p:nvSpPr>
            <p:cNvPr id="46" name="TextBox 14335">
              <a:extLst>
                <a:ext uri="{FF2B5EF4-FFF2-40B4-BE49-F238E27FC236}">
                  <a16:creationId xmlns:a16="http://schemas.microsoft.com/office/drawing/2014/main" id="{CADD05C8-0C83-D2B4-B6D5-5434F4D46FBE}"/>
                </a:ext>
              </a:extLst>
            </p:cNvPr>
            <p:cNvSpPr txBox="1"/>
            <p:nvPr/>
          </p:nvSpPr>
          <p:spPr>
            <a:xfrm>
              <a:off x="5064597" y="4138991"/>
              <a:ext cx="562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8</a:t>
              </a:r>
            </a:p>
          </p:txBody>
        </p:sp>
        <p:sp>
          <p:nvSpPr>
            <p:cNvPr id="47" name="TextBox 14336">
              <a:extLst>
                <a:ext uri="{FF2B5EF4-FFF2-40B4-BE49-F238E27FC236}">
                  <a16:creationId xmlns:a16="http://schemas.microsoft.com/office/drawing/2014/main" id="{8FA584E9-6F1E-48CB-4113-28D60264F601}"/>
                </a:ext>
              </a:extLst>
            </p:cNvPr>
            <p:cNvSpPr txBox="1"/>
            <p:nvPr/>
          </p:nvSpPr>
          <p:spPr>
            <a:xfrm>
              <a:off x="8619392" y="4140101"/>
              <a:ext cx="178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2%</a:t>
              </a:r>
            </a:p>
          </p:txBody>
        </p:sp>
      </p:grpSp>
      <p:sp>
        <p:nvSpPr>
          <p:cNvPr id="25" name="TekstSylinder 15">
            <a:extLst>
              <a:ext uri="{FF2B5EF4-FFF2-40B4-BE49-F238E27FC236}">
                <a16:creationId xmlns:a16="http://schemas.microsoft.com/office/drawing/2014/main" id="{7ABC8B44-479B-07C2-FC41-C5448FB154C4}"/>
              </a:ext>
            </a:extLst>
          </p:cNvPr>
          <p:cNvSpPr txBox="1">
            <a:spLocks noChangeArrowheads="1"/>
          </p:cNvSpPr>
          <p:nvPr/>
        </p:nvSpPr>
        <p:spPr bwMode="auto">
          <a:xfrm>
            <a:off x="758741" y="543986"/>
            <a:ext cx="10220477"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EQUAL AND FAIR EARNING POTENTIAL</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THE MOST REWARDING BONUS PLAN FOR ALL</a:t>
            </a:r>
          </a:p>
        </p:txBody>
      </p:sp>
      <p:sp>
        <p:nvSpPr>
          <p:cNvPr id="23" name="TekstSylinder 15">
            <a:extLst>
              <a:ext uri="{FF2B5EF4-FFF2-40B4-BE49-F238E27FC236}">
                <a16:creationId xmlns:a16="http://schemas.microsoft.com/office/drawing/2014/main" id="{C568D898-F0FA-0196-225B-C47DBF01102C}"/>
              </a:ext>
            </a:extLst>
          </p:cNvPr>
          <p:cNvSpPr txBox="1">
            <a:spLocks noChangeArrowheads="1"/>
          </p:cNvSpPr>
          <p:nvPr/>
        </p:nvSpPr>
        <p:spPr bwMode="auto">
          <a:xfrm>
            <a:off x="758741" y="2157720"/>
            <a:ext cx="450581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600" dirty="0">
                <a:solidFill>
                  <a:srgbClr val="FFFFFF"/>
                </a:solidFill>
                <a:latin typeface="Roboto Thin" pitchFamily="2" charset="0"/>
                <a:ea typeface="Roboto Thin" pitchFamily="2" charset="0"/>
                <a:cs typeface="Roboto Thin" pitchFamily="2" charset="0"/>
              </a:rPr>
              <a:t>2 x 8 Matrix is the most fair and easy bonus system on the market. This means that it’s only 2 people in your first level (width) and it’s 8 levels deep (depth). No ranks, no legs, nothing to balance. What you see is what you get!</a:t>
            </a:r>
          </a:p>
          <a:p>
            <a:pPr eaLnBrk="1" hangingPunct="1">
              <a:lnSpc>
                <a:spcPct val="100000"/>
              </a:lnSpc>
              <a:spcBef>
                <a:spcPct val="0"/>
              </a:spcBef>
              <a:buFontTx/>
              <a:buNone/>
            </a:pPr>
            <a:endParaRPr lang="en-GB" altLang="en-US" sz="1600" dirty="0">
              <a:solidFill>
                <a:srgbClr val="FFFFFF"/>
              </a:solidFill>
              <a:latin typeface="Roboto Thin" pitchFamily="2" charset="0"/>
              <a:ea typeface="Roboto Thin" pitchFamily="2" charset="0"/>
              <a:cs typeface="Roboto Thin" pitchFamily="2" charset="0"/>
            </a:endParaRPr>
          </a:p>
          <a:p>
            <a:pPr eaLnBrk="1" hangingPunct="1">
              <a:lnSpc>
                <a:spcPct val="100000"/>
              </a:lnSpc>
              <a:spcBef>
                <a:spcPct val="0"/>
              </a:spcBef>
              <a:buFontTx/>
              <a:buNone/>
            </a:pPr>
            <a:r>
              <a:rPr lang="en-GB" altLang="en-US" sz="1600" dirty="0">
                <a:solidFill>
                  <a:srgbClr val="FFFFFF"/>
                </a:solidFill>
                <a:latin typeface="Roboto Thin" pitchFamily="2" charset="0"/>
                <a:ea typeface="Roboto Thin" pitchFamily="2" charset="0"/>
                <a:cs typeface="Roboto Thin" pitchFamily="2" charset="0"/>
              </a:rPr>
              <a:t>A full house is only 510. With a 38% pay-out on a full matrix and 12% into a shared leaders pool across total revenue into the company, making  this a very lucrative and fair bonus plan.</a:t>
            </a:r>
          </a:p>
          <a:p>
            <a:pPr eaLnBrk="1" hangingPunct="1">
              <a:lnSpc>
                <a:spcPct val="100000"/>
              </a:lnSpc>
              <a:spcBef>
                <a:spcPct val="0"/>
              </a:spcBef>
              <a:buFontTx/>
              <a:buNone/>
            </a:pPr>
            <a:endParaRPr lang="en-GB" altLang="en-US" sz="1600" dirty="0">
              <a:solidFill>
                <a:srgbClr val="FFFFFF"/>
              </a:solidFill>
              <a:latin typeface="Roboto Thin" pitchFamily="2" charset="0"/>
              <a:ea typeface="Roboto Thin" pitchFamily="2" charset="0"/>
              <a:cs typeface="Roboto Thin" pitchFamily="2" charset="0"/>
            </a:endParaRPr>
          </a:p>
          <a:p>
            <a:pPr eaLnBrk="1" hangingPunct="1">
              <a:lnSpc>
                <a:spcPct val="100000"/>
              </a:lnSpc>
              <a:spcBef>
                <a:spcPct val="0"/>
              </a:spcBef>
              <a:buFontTx/>
              <a:buNone/>
            </a:pPr>
            <a:r>
              <a:rPr lang="en-GB" altLang="en-US" sz="1600" dirty="0">
                <a:solidFill>
                  <a:srgbClr val="FFFFFF"/>
                </a:solidFill>
                <a:latin typeface="Roboto Thin" pitchFamily="2" charset="0"/>
                <a:ea typeface="Roboto Thin" pitchFamily="2" charset="0"/>
                <a:cs typeface="Roboto Thin" pitchFamily="2" charset="0"/>
              </a:rPr>
              <a:t>You can easily see how much you earn in the matrix at each level and how many people are needed on each level to complete your full house.</a:t>
            </a:r>
          </a:p>
        </p:txBody>
      </p:sp>
    </p:spTree>
    <p:extLst>
      <p:ext uri="{BB962C8B-B14F-4D97-AF65-F5344CB8AC3E}">
        <p14:creationId xmlns:p14="http://schemas.microsoft.com/office/powerpoint/2010/main" val="567048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Effect transition="in" filter="fade">
                                      <p:cBhvr>
                                        <p:cTn id="63" dur="500"/>
                                        <p:tgtEl>
                                          <p:spTgt spid="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4761402-5EED-3C76-B62B-35CF34B84AF4}"/>
              </a:ext>
            </a:extLst>
          </p:cNvPr>
          <p:cNvSpPr txBox="1">
            <a:spLocks noChangeArrowheads="1"/>
          </p:cNvSpPr>
          <p:nvPr/>
        </p:nvSpPr>
        <p:spPr bwMode="auto">
          <a:xfrm>
            <a:off x="6096000" y="181678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Roboto" pitchFamily="2" charset="0"/>
                <a:ea typeface="Roboto" pitchFamily="2" charset="0"/>
                <a:cs typeface="Roboto" pitchFamily="2" charset="0"/>
              </a:rPr>
              <a:t>Level</a:t>
            </a:r>
            <a:r>
              <a:rPr kumimoji="0" lang="en-US" altLang="en-US" sz="3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rPr>
              <a:t> </a:t>
            </a:r>
            <a:r>
              <a:rPr kumimoji="0" lang="en-US" altLang="en-US" sz="6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rPr>
              <a:t> </a:t>
            </a:r>
            <a:endParaRPr kumimoji="0" lang="en-US" altLang="en-US" sz="3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7" name="Rectangle 6">
            <a:extLst>
              <a:ext uri="{FF2B5EF4-FFF2-40B4-BE49-F238E27FC236}">
                <a16:creationId xmlns:a16="http://schemas.microsoft.com/office/drawing/2014/main" id="{9C97C2AF-E769-6459-6D0B-A58AD6FB507C}"/>
              </a:ext>
            </a:extLst>
          </p:cNvPr>
          <p:cNvSpPr/>
          <p:nvPr/>
        </p:nvSpPr>
        <p:spPr>
          <a:xfrm>
            <a:off x="6738731" y="5643837"/>
            <a:ext cx="3947651" cy="27613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Total Bonus Community = $47 580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 </a:t>
            </a:r>
          </a:p>
        </p:txBody>
      </p:sp>
      <p:sp>
        <p:nvSpPr>
          <p:cNvPr id="18" name="Rectangle 17">
            <a:extLst>
              <a:ext uri="{FF2B5EF4-FFF2-40B4-BE49-F238E27FC236}">
                <a16:creationId xmlns:a16="http://schemas.microsoft.com/office/drawing/2014/main" id="{690664C4-6816-6C24-C5E4-61229B62825B}"/>
              </a:ext>
            </a:extLst>
          </p:cNvPr>
          <p:cNvSpPr/>
          <p:nvPr/>
        </p:nvSpPr>
        <p:spPr>
          <a:xfrm>
            <a:off x="6751175" y="5220777"/>
            <a:ext cx="5440825" cy="20315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Roboto Light" pitchFamily="2" charset="0"/>
                <a:ea typeface="Roboto Light" pitchFamily="2" charset="0"/>
                <a:cs typeface="Roboto" pitchFamily="2" charset="0"/>
              </a:rPr>
              <a:t>Referral Bonus Direct 10%</a:t>
            </a:r>
            <a:r>
              <a:rPr kumimoji="0" lang="en-US" altLang="en-US" sz="1600" b="0" i="0" u="none" strike="noStrike" kern="1200" cap="none" spc="0" normalizeH="0" baseline="0" noProof="0">
                <a:ln>
                  <a:noFill/>
                </a:ln>
                <a:solidFill>
                  <a:srgbClr val="0B7B33"/>
                </a:solidFill>
                <a:effectLst/>
                <a:uLnTx/>
                <a:uFillTx/>
                <a:latin typeface="Roboto Light" pitchFamily="2" charset="0"/>
                <a:ea typeface="Roboto Light" pitchFamily="2" charset="0"/>
                <a:cs typeface="Roboto" pitchFamily="2" charset="0"/>
              </a:rPr>
              <a:t> </a:t>
            </a:r>
            <a:r>
              <a:rPr kumimoji="0" lang="en-US" altLang="en-US" sz="1600" b="0" i="0" u="none" strike="noStrike" kern="1200" cap="none" spc="0" normalizeH="0" baseline="0" noProof="0">
                <a:ln>
                  <a:noFill/>
                </a:ln>
                <a:solidFill>
                  <a:srgbClr val="FFFFFF"/>
                </a:solidFill>
                <a:effectLst/>
                <a:uLnTx/>
                <a:uFillTx/>
                <a:latin typeface="Roboto Light" pitchFamily="2" charset="0"/>
                <a:ea typeface="Roboto Light" pitchFamily="2" charset="0"/>
                <a:cs typeface="Roboto" pitchFamily="2" charset="0"/>
              </a:rPr>
              <a:t>= $780 </a:t>
            </a:r>
            <a:r>
              <a:rPr kumimoji="0" lang="en-US" altLang="en-US" sz="1600" b="1" i="0" u="none" strike="noStrike" kern="1200" cap="none" spc="0" normalizeH="0" baseline="0" noProof="0">
                <a:ln>
                  <a:noFill/>
                </a:ln>
                <a:solidFill>
                  <a:srgbClr val="9E712C"/>
                </a:solidFill>
                <a:effectLst/>
                <a:uLnTx/>
                <a:uFillTx/>
                <a:latin typeface="Roboto Light" pitchFamily="2" charset="0"/>
                <a:ea typeface="Roboto Light" pitchFamily="2" charset="0"/>
                <a:cs typeface="Roboto" pitchFamily="2" charset="0"/>
              </a:rPr>
              <a:t>($390 + $390)</a:t>
            </a:r>
          </a:p>
        </p:txBody>
      </p:sp>
      <p:sp>
        <p:nvSpPr>
          <p:cNvPr id="24" name="TekstSylinder 37">
            <a:extLst>
              <a:ext uri="{FF2B5EF4-FFF2-40B4-BE49-F238E27FC236}">
                <a16:creationId xmlns:a16="http://schemas.microsoft.com/office/drawing/2014/main" id="{A9F69464-773B-57F1-E2FF-677CAB540607}"/>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a:ln>
                  <a:noFill/>
                </a:ln>
                <a:solidFill>
                  <a:prstClr val="white">
                    <a:alpha val="30000"/>
                  </a:prstClr>
                </a:solidFill>
                <a:effectLst/>
                <a:uLnTx/>
                <a:uFillTx/>
                <a:latin typeface="Calibri Light" panose="020F0302020204030204" pitchFamily="34" charset="0"/>
                <a:ea typeface="+mn-ea"/>
                <a:cs typeface="+mn-cs"/>
              </a:rPr>
              <a:t>A Global NFT Group Product</a:t>
            </a:r>
          </a:p>
        </p:txBody>
      </p:sp>
      <p:sp>
        <p:nvSpPr>
          <p:cNvPr id="20" name="TekstSylinder 15">
            <a:extLst>
              <a:ext uri="{FF2B5EF4-FFF2-40B4-BE49-F238E27FC236}">
                <a16:creationId xmlns:a16="http://schemas.microsoft.com/office/drawing/2014/main" id="{772A6219-814B-F41B-8A1C-70E2D3363630}"/>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8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COMMUNITY REWARDS </a:t>
            </a:r>
            <a:br>
              <a:rPr kumimoji="0" lang="en-US" altLang="en-US" sz="4800" b="1" i="0" u="none" strike="noStrike" kern="1200" cap="none" spc="-150" normalizeH="0" baseline="0" noProof="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a:ln>
                  <a:noFill/>
                </a:ln>
                <a:solidFill>
                  <a:prstClr val="white"/>
                </a:solidFill>
                <a:effectLst/>
                <a:uLnTx/>
                <a:uFillTx/>
                <a:latin typeface="Roboto Light" pitchFamily="2" charset="0"/>
                <a:ea typeface="Roboto Light" pitchFamily="2" charset="0"/>
                <a:cs typeface="+mn-cs"/>
              </a:rPr>
              <a:t>DO – TEACH – REPEAT SYSTEM</a:t>
            </a:r>
          </a:p>
        </p:txBody>
      </p:sp>
      <p:pic>
        <p:nvPicPr>
          <p:cNvPr id="16497" name="Picture 34">
            <a:extLst>
              <a:ext uri="{FF2B5EF4-FFF2-40B4-BE49-F238E27FC236}">
                <a16:creationId xmlns:a16="http://schemas.microsoft.com/office/drawing/2014/main" id="{3205D2B1-BAE8-1A1B-7F0A-9BF087796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54">
            <a:extLst>
              <a:ext uri="{FF2B5EF4-FFF2-40B4-BE49-F238E27FC236}">
                <a16:creationId xmlns:a16="http://schemas.microsoft.com/office/drawing/2014/main" id="{935BB7B8-EB5B-D82C-CB75-AFEF3FBC18C3}"/>
              </a:ext>
            </a:extLst>
          </p:cNvPr>
          <p:cNvGrpSpPr/>
          <p:nvPr/>
        </p:nvGrpSpPr>
        <p:grpSpPr>
          <a:xfrm>
            <a:off x="5064226" y="2500859"/>
            <a:ext cx="6994185" cy="369332"/>
            <a:chOff x="5064226" y="2500859"/>
            <a:chExt cx="6994185" cy="369332"/>
          </a:xfrm>
        </p:grpSpPr>
        <p:sp>
          <p:nvSpPr>
            <p:cNvPr id="58" name="Rectangle 57">
              <a:extLst>
                <a:ext uri="{FF2B5EF4-FFF2-40B4-BE49-F238E27FC236}">
                  <a16:creationId xmlns:a16="http://schemas.microsoft.com/office/drawing/2014/main" id="{134EC0D3-58F7-A38A-90AD-E7C808D665E1}"/>
                </a:ext>
              </a:extLst>
            </p:cNvPr>
            <p:cNvSpPr/>
            <p:nvPr/>
          </p:nvSpPr>
          <p:spPr>
            <a:xfrm>
              <a:off x="6880587" y="2565850"/>
              <a:ext cx="723398" cy="252000"/>
            </a:xfrm>
            <a:prstGeom prst="rect">
              <a:avLst/>
            </a:prstGeom>
            <a:noFill/>
            <a:ln>
              <a:solidFill>
                <a:srgbClr val="78BF3D"/>
              </a:solidFill>
            </a:ln>
            <a:effectLst>
              <a:glow rad="63500">
                <a:srgbClr val="78BF3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59" name="Rectangle 58">
              <a:extLst>
                <a:ext uri="{FF2B5EF4-FFF2-40B4-BE49-F238E27FC236}">
                  <a16:creationId xmlns:a16="http://schemas.microsoft.com/office/drawing/2014/main" id="{9F47B2C5-FD1A-02B8-3A5C-12BD18863C33}"/>
                </a:ext>
              </a:extLst>
            </p:cNvPr>
            <p:cNvSpPr/>
            <p:nvPr/>
          </p:nvSpPr>
          <p:spPr>
            <a:xfrm>
              <a:off x="7612425" y="2572380"/>
              <a:ext cx="946130" cy="207844"/>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$780</a:t>
              </a:r>
            </a:p>
          </p:txBody>
        </p:sp>
        <p:sp>
          <p:nvSpPr>
            <p:cNvPr id="3" name="Rectangle 2">
              <a:extLst>
                <a:ext uri="{FF2B5EF4-FFF2-40B4-BE49-F238E27FC236}">
                  <a16:creationId xmlns:a16="http://schemas.microsoft.com/office/drawing/2014/main" id="{01D5514D-A47D-4310-3F0E-D676FB28278D}"/>
                </a:ext>
              </a:extLst>
            </p:cNvPr>
            <p:cNvSpPr/>
            <p:nvPr/>
          </p:nvSpPr>
          <p:spPr>
            <a:xfrm>
              <a:off x="5064226" y="2572380"/>
              <a:ext cx="1801431" cy="23053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2     2</a:t>
              </a:r>
            </a:p>
          </p:txBody>
        </p:sp>
        <p:sp>
          <p:nvSpPr>
            <p:cNvPr id="31" name="Rectangle 30">
              <a:extLst>
                <a:ext uri="{FF2B5EF4-FFF2-40B4-BE49-F238E27FC236}">
                  <a16:creationId xmlns:a16="http://schemas.microsoft.com/office/drawing/2014/main" id="{3AF4710B-946C-336B-DFE4-DA2F70B60589}"/>
                </a:ext>
              </a:extLst>
            </p:cNvPr>
            <p:cNvSpPr/>
            <p:nvPr/>
          </p:nvSpPr>
          <p:spPr>
            <a:xfrm>
              <a:off x="6880587" y="2599511"/>
              <a:ext cx="481445" cy="211037"/>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4</a:t>
              </a:r>
            </a:p>
          </p:txBody>
        </p:sp>
        <p:sp>
          <p:nvSpPr>
            <p:cNvPr id="46" name="TextBox 45">
              <a:extLst>
                <a:ext uri="{FF2B5EF4-FFF2-40B4-BE49-F238E27FC236}">
                  <a16:creationId xmlns:a16="http://schemas.microsoft.com/office/drawing/2014/main" id="{60EFD5A9-D9ED-678F-7100-EE4EC3247F90}"/>
                </a:ext>
              </a:extLst>
            </p:cNvPr>
            <p:cNvSpPr txBox="1">
              <a:spLocks noChangeArrowheads="1"/>
            </p:cNvSpPr>
            <p:nvPr/>
          </p:nvSpPr>
          <p:spPr bwMode="auto">
            <a:xfrm>
              <a:off x="10870874" y="2500859"/>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5%</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54" name="Group 53">
            <a:extLst>
              <a:ext uri="{FF2B5EF4-FFF2-40B4-BE49-F238E27FC236}">
                <a16:creationId xmlns:a16="http://schemas.microsoft.com/office/drawing/2014/main" id="{DF2668F2-C1F0-53A0-5156-9AC8D18120BC}"/>
              </a:ext>
            </a:extLst>
          </p:cNvPr>
          <p:cNvGrpSpPr/>
          <p:nvPr/>
        </p:nvGrpSpPr>
        <p:grpSpPr>
          <a:xfrm>
            <a:off x="5029186" y="2166970"/>
            <a:ext cx="7039556" cy="369332"/>
            <a:chOff x="5019137" y="2166970"/>
            <a:chExt cx="7039556" cy="369332"/>
          </a:xfrm>
        </p:grpSpPr>
        <p:sp>
          <p:nvSpPr>
            <p:cNvPr id="51" name="Rectangle 50">
              <a:extLst>
                <a:ext uri="{FF2B5EF4-FFF2-40B4-BE49-F238E27FC236}">
                  <a16:creationId xmlns:a16="http://schemas.microsoft.com/office/drawing/2014/main" id="{C7080C33-DB7B-E2AA-A055-AAE0222DADEA}"/>
                </a:ext>
              </a:extLst>
            </p:cNvPr>
            <p:cNvSpPr/>
            <p:nvPr/>
          </p:nvSpPr>
          <p:spPr>
            <a:xfrm>
              <a:off x="7345878" y="2223888"/>
              <a:ext cx="3164697" cy="31135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E712C"/>
                  </a:solidFill>
                  <a:effectLst/>
                  <a:uLnTx/>
                  <a:uFillTx/>
                  <a:latin typeface="Roboto Medium" pitchFamily="2" charset="0"/>
                  <a:ea typeface="Roboto Medium" pitchFamily="2" charset="0"/>
                  <a:cs typeface="+mn-cs"/>
                </a:rPr>
                <a:t>$156 ($390+$390)</a:t>
              </a:r>
            </a:p>
          </p:txBody>
        </p:sp>
        <p:sp>
          <p:nvSpPr>
            <p:cNvPr id="2" name="Rectangle 1">
              <a:extLst>
                <a:ext uri="{FF2B5EF4-FFF2-40B4-BE49-F238E27FC236}">
                  <a16:creationId xmlns:a16="http://schemas.microsoft.com/office/drawing/2014/main" id="{665F3C08-5512-3B55-F197-64EF5CF5D19E}"/>
                </a:ext>
              </a:extLst>
            </p:cNvPr>
            <p:cNvSpPr/>
            <p:nvPr/>
          </p:nvSpPr>
          <p:spPr>
            <a:xfrm>
              <a:off x="5019137" y="2249256"/>
              <a:ext cx="1846522" cy="23053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Week 1     1</a:t>
              </a:r>
            </a:p>
          </p:txBody>
        </p:sp>
        <p:sp>
          <p:nvSpPr>
            <p:cNvPr id="30" name="Rectangle 29">
              <a:extLst>
                <a:ext uri="{FF2B5EF4-FFF2-40B4-BE49-F238E27FC236}">
                  <a16:creationId xmlns:a16="http://schemas.microsoft.com/office/drawing/2014/main" id="{4035D227-D79D-A58A-0171-D2126FC9541C}"/>
                </a:ext>
              </a:extLst>
            </p:cNvPr>
            <p:cNvSpPr/>
            <p:nvPr/>
          </p:nvSpPr>
          <p:spPr>
            <a:xfrm>
              <a:off x="6872959" y="2247060"/>
              <a:ext cx="481445" cy="211037"/>
            </a:xfrm>
            <a:prstGeom prst="rect">
              <a:avLst/>
            </a:prstGeom>
            <a:noFill/>
            <a:ln>
              <a:solidFill>
                <a:srgbClr val="78BF3D"/>
              </a:solidFill>
            </a:ln>
            <a:effectLst>
              <a:glow rad="63500">
                <a:srgbClr val="78BF3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2</a:t>
              </a:r>
            </a:p>
          </p:txBody>
        </p:sp>
        <p:sp>
          <p:nvSpPr>
            <p:cNvPr id="47" name="TextBox 46">
              <a:extLst>
                <a:ext uri="{FF2B5EF4-FFF2-40B4-BE49-F238E27FC236}">
                  <a16:creationId xmlns:a16="http://schemas.microsoft.com/office/drawing/2014/main" id="{156D8B2E-229A-25E2-B866-0B9F20F26400}"/>
                </a:ext>
              </a:extLst>
            </p:cNvPr>
            <p:cNvSpPr txBox="1">
              <a:spLocks noChangeArrowheads="1"/>
            </p:cNvSpPr>
            <p:nvPr/>
          </p:nvSpPr>
          <p:spPr bwMode="auto">
            <a:xfrm>
              <a:off x="10871156" y="2166970"/>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9E712C"/>
                  </a:solidFill>
                  <a:effectLst/>
                  <a:uLnTx/>
                  <a:uFillTx/>
                  <a:latin typeface="Roboto Medium" pitchFamily="2" charset="0"/>
                  <a:ea typeface="Roboto Medium" pitchFamily="2" charset="0"/>
                  <a:cs typeface="+mn-cs"/>
                </a:rPr>
                <a:t>2 + 10%</a:t>
              </a:r>
            </a:p>
          </p:txBody>
        </p:sp>
      </p:grpSp>
      <p:grpSp>
        <p:nvGrpSpPr>
          <p:cNvPr id="56" name="Group 55">
            <a:extLst>
              <a:ext uri="{FF2B5EF4-FFF2-40B4-BE49-F238E27FC236}">
                <a16:creationId xmlns:a16="http://schemas.microsoft.com/office/drawing/2014/main" id="{5EF8E3CF-0605-B608-DA69-952CEEDE324D}"/>
              </a:ext>
            </a:extLst>
          </p:cNvPr>
          <p:cNvGrpSpPr/>
          <p:nvPr/>
        </p:nvGrpSpPr>
        <p:grpSpPr>
          <a:xfrm>
            <a:off x="5064226" y="2848279"/>
            <a:ext cx="6994185" cy="369332"/>
            <a:chOff x="5064226" y="2848279"/>
            <a:chExt cx="6994185" cy="369332"/>
          </a:xfrm>
        </p:grpSpPr>
        <p:sp>
          <p:nvSpPr>
            <p:cNvPr id="60" name="Rectangle 59">
              <a:extLst>
                <a:ext uri="{FF2B5EF4-FFF2-40B4-BE49-F238E27FC236}">
                  <a16:creationId xmlns:a16="http://schemas.microsoft.com/office/drawing/2014/main" id="{A6316F9F-C33A-486B-7B8E-0414FE1395F7}"/>
                </a:ext>
              </a:extLst>
            </p:cNvPr>
            <p:cNvSpPr/>
            <p:nvPr/>
          </p:nvSpPr>
          <p:spPr>
            <a:xfrm>
              <a:off x="6881536" y="2896742"/>
              <a:ext cx="965322" cy="252000"/>
            </a:xfrm>
            <a:prstGeom prst="rect">
              <a:avLst/>
            </a:prstGeom>
            <a:noFill/>
            <a:ln>
              <a:solidFill>
                <a:srgbClr val="78BF3D"/>
              </a:solidFill>
            </a:ln>
            <a:effectLst>
              <a:glow rad="63500">
                <a:srgbClr val="78BF3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61" name="Rectangle 60">
              <a:extLst>
                <a:ext uri="{FF2B5EF4-FFF2-40B4-BE49-F238E27FC236}">
                  <a16:creationId xmlns:a16="http://schemas.microsoft.com/office/drawing/2014/main" id="{5694FF64-6E65-17DD-B0B8-BC1F2645118D}"/>
                </a:ext>
              </a:extLst>
            </p:cNvPr>
            <p:cNvSpPr/>
            <p:nvPr/>
          </p:nvSpPr>
          <p:spPr>
            <a:xfrm>
              <a:off x="7865549" y="2896742"/>
              <a:ext cx="965321" cy="255074"/>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$1 560</a:t>
              </a:r>
            </a:p>
          </p:txBody>
        </p:sp>
        <p:sp>
          <p:nvSpPr>
            <p:cNvPr id="4" name="Rectangle 3">
              <a:extLst>
                <a:ext uri="{FF2B5EF4-FFF2-40B4-BE49-F238E27FC236}">
                  <a16:creationId xmlns:a16="http://schemas.microsoft.com/office/drawing/2014/main" id="{3F2FA705-AA21-4E1A-62BD-4359B1B6086B}"/>
                </a:ext>
              </a:extLst>
            </p:cNvPr>
            <p:cNvSpPr/>
            <p:nvPr/>
          </p:nvSpPr>
          <p:spPr>
            <a:xfrm>
              <a:off x="5064226" y="2914075"/>
              <a:ext cx="1814267" cy="237741"/>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3     3</a:t>
              </a:r>
            </a:p>
          </p:txBody>
        </p:sp>
        <p:sp>
          <p:nvSpPr>
            <p:cNvPr id="32" name="Rectangle 31">
              <a:extLst>
                <a:ext uri="{FF2B5EF4-FFF2-40B4-BE49-F238E27FC236}">
                  <a16:creationId xmlns:a16="http://schemas.microsoft.com/office/drawing/2014/main" id="{5B6E0E97-4BE4-00DD-D13A-34D5751B0795}"/>
                </a:ext>
              </a:extLst>
            </p:cNvPr>
            <p:cNvSpPr/>
            <p:nvPr/>
          </p:nvSpPr>
          <p:spPr>
            <a:xfrm>
              <a:off x="6883172" y="2920794"/>
              <a:ext cx="481445" cy="211037"/>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8</a:t>
              </a:r>
            </a:p>
          </p:txBody>
        </p:sp>
        <p:sp>
          <p:nvSpPr>
            <p:cNvPr id="48" name="TextBox 47">
              <a:extLst>
                <a:ext uri="{FF2B5EF4-FFF2-40B4-BE49-F238E27FC236}">
                  <a16:creationId xmlns:a16="http://schemas.microsoft.com/office/drawing/2014/main" id="{738372C2-F681-7805-DF27-6B2BC373F1BD}"/>
                </a:ext>
              </a:extLst>
            </p:cNvPr>
            <p:cNvSpPr txBox="1">
              <a:spLocks noChangeArrowheads="1"/>
            </p:cNvSpPr>
            <p:nvPr/>
          </p:nvSpPr>
          <p:spPr bwMode="auto">
            <a:xfrm>
              <a:off x="10870874" y="2848279"/>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5%</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57" name="Group 56">
            <a:extLst>
              <a:ext uri="{FF2B5EF4-FFF2-40B4-BE49-F238E27FC236}">
                <a16:creationId xmlns:a16="http://schemas.microsoft.com/office/drawing/2014/main" id="{A8A744A0-A6F0-E7CF-8F7F-4FB5FEFF4C1E}"/>
              </a:ext>
            </a:extLst>
          </p:cNvPr>
          <p:cNvGrpSpPr/>
          <p:nvPr/>
        </p:nvGrpSpPr>
        <p:grpSpPr>
          <a:xfrm>
            <a:off x="5074276" y="3173345"/>
            <a:ext cx="6984086" cy="369332"/>
            <a:chOff x="5074276" y="3173345"/>
            <a:chExt cx="6984086" cy="369332"/>
          </a:xfrm>
        </p:grpSpPr>
        <p:sp>
          <p:nvSpPr>
            <p:cNvPr id="62" name="Rectangle 61">
              <a:extLst>
                <a:ext uri="{FF2B5EF4-FFF2-40B4-BE49-F238E27FC236}">
                  <a16:creationId xmlns:a16="http://schemas.microsoft.com/office/drawing/2014/main" id="{A9540F43-18C8-76A9-5F9B-5680089C7BD9}"/>
                </a:ext>
              </a:extLst>
            </p:cNvPr>
            <p:cNvSpPr/>
            <p:nvPr/>
          </p:nvSpPr>
          <p:spPr>
            <a:xfrm>
              <a:off x="6883390" y="3231492"/>
              <a:ext cx="1201243" cy="252000"/>
            </a:xfrm>
            <a:prstGeom prst="rect">
              <a:avLst/>
            </a:prstGeom>
            <a:noFill/>
            <a:ln>
              <a:solidFill>
                <a:srgbClr val="78BF3D"/>
              </a:solidFill>
            </a:ln>
            <a:effectLst>
              <a:glow rad="63500">
                <a:srgbClr val="78BF3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63" name="Rectangle 62">
              <a:extLst>
                <a:ext uri="{FF2B5EF4-FFF2-40B4-BE49-F238E27FC236}">
                  <a16:creationId xmlns:a16="http://schemas.microsoft.com/office/drawing/2014/main" id="{34F3D1E3-C356-BE3D-CCFB-20D0EA8BC716}"/>
                </a:ext>
              </a:extLst>
            </p:cNvPr>
            <p:cNvSpPr/>
            <p:nvPr/>
          </p:nvSpPr>
          <p:spPr>
            <a:xfrm>
              <a:off x="8094996" y="3231492"/>
              <a:ext cx="1097144" cy="255858"/>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$3 120</a:t>
              </a:r>
            </a:p>
          </p:txBody>
        </p:sp>
        <p:sp>
          <p:nvSpPr>
            <p:cNvPr id="5" name="Rectangle 4">
              <a:extLst>
                <a:ext uri="{FF2B5EF4-FFF2-40B4-BE49-F238E27FC236}">
                  <a16:creationId xmlns:a16="http://schemas.microsoft.com/office/drawing/2014/main" id="{C9775665-DA16-2DE2-CF26-221B5E5465BD}"/>
                </a:ext>
              </a:extLst>
            </p:cNvPr>
            <p:cNvSpPr/>
            <p:nvPr/>
          </p:nvSpPr>
          <p:spPr>
            <a:xfrm>
              <a:off x="5074276" y="3239627"/>
              <a:ext cx="1786677" cy="23053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4     4</a:t>
              </a:r>
            </a:p>
          </p:txBody>
        </p:sp>
        <p:sp>
          <p:nvSpPr>
            <p:cNvPr id="33" name="Rectangle 32">
              <a:extLst>
                <a:ext uri="{FF2B5EF4-FFF2-40B4-BE49-F238E27FC236}">
                  <a16:creationId xmlns:a16="http://schemas.microsoft.com/office/drawing/2014/main" id="{134B6CD0-6654-B65C-6FC7-EA2F2CCF71A2}"/>
                </a:ext>
              </a:extLst>
            </p:cNvPr>
            <p:cNvSpPr/>
            <p:nvPr/>
          </p:nvSpPr>
          <p:spPr>
            <a:xfrm>
              <a:off x="6882477" y="3264957"/>
              <a:ext cx="481445" cy="211037"/>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16</a:t>
              </a:r>
            </a:p>
          </p:txBody>
        </p:sp>
        <p:sp>
          <p:nvSpPr>
            <p:cNvPr id="49" name="TextBox 48">
              <a:extLst>
                <a:ext uri="{FF2B5EF4-FFF2-40B4-BE49-F238E27FC236}">
                  <a16:creationId xmlns:a16="http://schemas.microsoft.com/office/drawing/2014/main" id="{B673FDE1-5046-A7C3-D375-4C717DD24227}"/>
                </a:ext>
              </a:extLst>
            </p:cNvPr>
            <p:cNvSpPr txBox="1">
              <a:spLocks noChangeArrowheads="1"/>
            </p:cNvSpPr>
            <p:nvPr/>
          </p:nvSpPr>
          <p:spPr bwMode="auto">
            <a:xfrm>
              <a:off x="10870825" y="3173345"/>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5%</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15426" name="Group 15425">
            <a:extLst>
              <a:ext uri="{FF2B5EF4-FFF2-40B4-BE49-F238E27FC236}">
                <a16:creationId xmlns:a16="http://schemas.microsoft.com/office/drawing/2014/main" id="{4F069D2F-7851-5696-260D-17A59892E8CF}"/>
              </a:ext>
            </a:extLst>
          </p:cNvPr>
          <p:cNvGrpSpPr/>
          <p:nvPr/>
        </p:nvGrpSpPr>
        <p:grpSpPr>
          <a:xfrm>
            <a:off x="5064227" y="3510667"/>
            <a:ext cx="6994086" cy="369332"/>
            <a:chOff x="5064227" y="3510667"/>
            <a:chExt cx="6994086" cy="369332"/>
          </a:xfrm>
        </p:grpSpPr>
        <p:sp>
          <p:nvSpPr>
            <p:cNvPr id="15424" name="Rectangle 15423">
              <a:extLst>
                <a:ext uri="{FF2B5EF4-FFF2-40B4-BE49-F238E27FC236}">
                  <a16:creationId xmlns:a16="http://schemas.microsoft.com/office/drawing/2014/main" id="{46980D6F-6310-A471-D947-56E8F87AE50C}"/>
                </a:ext>
              </a:extLst>
            </p:cNvPr>
            <p:cNvSpPr/>
            <p:nvPr/>
          </p:nvSpPr>
          <p:spPr>
            <a:xfrm>
              <a:off x="6881536" y="3590299"/>
              <a:ext cx="1440166" cy="252000"/>
            </a:xfrm>
            <a:prstGeom prst="rect">
              <a:avLst/>
            </a:prstGeom>
            <a:noFill/>
            <a:ln>
              <a:solidFill>
                <a:srgbClr val="78BF3D"/>
              </a:solidFill>
            </a:ln>
            <a:effectLst>
              <a:glow rad="63500">
                <a:srgbClr val="78BF3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15425" name="Rectangle 15424">
              <a:extLst>
                <a:ext uri="{FF2B5EF4-FFF2-40B4-BE49-F238E27FC236}">
                  <a16:creationId xmlns:a16="http://schemas.microsoft.com/office/drawing/2014/main" id="{40AF64CA-2CA7-0D2A-2065-3C29A4E2A901}"/>
                </a:ext>
              </a:extLst>
            </p:cNvPr>
            <p:cNvSpPr/>
            <p:nvPr/>
          </p:nvSpPr>
          <p:spPr>
            <a:xfrm>
              <a:off x="8321701" y="3599453"/>
              <a:ext cx="1304619" cy="22085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$6 240</a:t>
              </a:r>
            </a:p>
          </p:txBody>
        </p:sp>
        <p:sp>
          <p:nvSpPr>
            <p:cNvPr id="6" name="Rectangle 5">
              <a:extLst>
                <a:ext uri="{FF2B5EF4-FFF2-40B4-BE49-F238E27FC236}">
                  <a16:creationId xmlns:a16="http://schemas.microsoft.com/office/drawing/2014/main" id="{B704A361-568C-9712-073D-3EFC3F9F3DC2}"/>
                </a:ext>
              </a:extLst>
            </p:cNvPr>
            <p:cNvSpPr/>
            <p:nvPr/>
          </p:nvSpPr>
          <p:spPr>
            <a:xfrm>
              <a:off x="5064227" y="3585548"/>
              <a:ext cx="1814266" cy="25200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5     5</a:t>
              </a:r>
            </a:p>
          </p:txBody>
        </p:sp>
        <p:sp>
          <p:nvSpPr>
            <p:cNvPr id="29" name="Rectangle 28">
              <a:extLst>
                <a:ext uri="{FF2B5EF4-FFF2-40B4-BE49-F238E27FC236}">
                  <a16:creationId xmlns:a16="http://schemas.microsoft.com/office/drawing/2014/main" id="{9F5E0361-8B01-FCC9-0FFE-FCDA9100BC6E}"/>
                </a:ext>
              </a:extLst>
            </p:cNvPr>
            <p:cNvSpPr/>
            <p:nvPr/>
          </p:nvSpPr>
          <p:spPr>
            <a:xfrm>
              <a:off x="6874916" y="3622326"/>
              <a:ext cx="481445" cy="211037"/>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32</a:t>
              </a:r>
            </a:p>
          </p:txBody>
        </p:sp>
        <p:sp>
          <p:nvSpPr>
            <p:cNvPr id="50" name="TextBox 49">
              <a:extLst>
                <a:ext uri="{FF2B5EF4-FFF2-40B4-BE49-F238E27FC236}">
                  <a16:creationId xmlns:a16="http://schemas.microsoft.com/office/drawing/2014/main" id="{D73E9DF4-1737-4DDB-EC60-D2BE5893AEA2}"/>
                </a:ext>
              </a:extLst>
            </p:cNvPr>
            <p:cNvSpPr txBox="1">
              <a:spLocks noChangeArrowheads="1"/>
            </p:cNvSpPr>
            <p:nvPr/>
          </p:nvSpPr>
          <p:spPr bwMode="auto">
            <a:xfrm>
              <a:off x="10870776" y="3510667"/>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5%</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15427" name="Group 15426">
            <a:extLst>
              <a:ext uri="{FF2B5EF4-FFF2-40B4-BE49-F238E27FC236}">
                <a16:creationId xmlns:a16="http://schemas.microsoft.com/office/drawing/2014/main" id="{15454A6E-BCB0-0F2C-2518-0E00165CDE3F}"/>
              </a:ext>
            </a:extLst>
          </p:cNvPr>
          <p:cNvGrpSpPr/>
          <p:nvPr/>
        </p:nvGrpSpPr>
        <p:grpSpPr>
          <a:xfrm>
            <a:off x="5074276" y="3891606"/>
            <a:ext cx="6984037" cy="369332"/>
            <a:chOff x="5074276" y="3891606"/>
            <a:chExt cx="6984037" cy="369332"/>
          </a:xfrm>
        </p:grpSpPr>
        <p:sp>
          <p:nvSpPr>
            <p:cNvPr id="22" name="Rectangle 21">
              <a:extLst>
                <a:ext uri="{FF2B5EF4-FFF2-40B4-BE49-F238E27FC236}">
                  <a16:creationId xmlns:a16="http://schemas.microsoft.com/office/drawing/2014/main" id="{9A54388F-1F78-BDE6-1879-2913E4FEBFEE}"/>
                </a:ext>
              </a:extLst>
            </p:cNvPr>
            <p:cNvSpPr/>
            <p:nvPr/>
          </p:nvSpPr>
          <p:spPr>
            <a:xfrm>
              <a:off x="6873653" y="3951376"/>
              <a:ext cx="1682862" cy="252000"/>
            </a:xfrm>
            <a:prstGeom prst="rect">
              <a:avLst/>
            </a:prstGeom>
            <a:noFill/>
            <a:ln>
              <a:solidFill>
                <a:srgbClr val="00B0F0"/>
              </a:solidFill>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 </a:t>
              </a:r>
            </a:p>
          </p:txBody>
        </p:sp>
        <p:sp>
          <p:nvSpPr>
            <p:cNvPr id="15" name="Rectangle 14">
              <a:extLst>
                <a:ext uri="{FF2B5EF4-FFF2-40B4-BE49-F238E27FC236}">
                  <a16:creationId xmlns:a16="http://schemas.microsoft.com/office/drawing/2014/main" id="{32F6BEA2-25D1-A86D-1558-14836FD54785}"/>
                </a:ext>
              </a:extLst>
            </p:cNvPr>
            <p:cNvSpPr/>
            <p:nvPr/>
          </p:nvSpPr>
          <p:spPr>
            <a:xfrm>
              <a:off x="8558555" y="3955589"/>
              <a:ext cx="1520482" cy="255908"/>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$4 992</a:t>
              </a:r>
            </a:p>
          </p:txBody>
        </p:sp>
        <p:sp>
          <p:nvSpPr>
            <p:cNvPr id="16" name="Rectangle 15">
              <a:extLst>
                <a:ext uri="{FF2B5EF4-FFF2-40B4-BE49-F238E27FC236}">
                  <a16:creationId xmlns:a16="http://schemas.microsoft.com/office/drawing/2014/main" id="{AC576E12-EB70-B3A6-2109-8B684A0DDE2B}"/>
                </a:ext>
              </a:extLst>
            </p:cNvPr>
            <p:cNvSpPr/>
            <p:nvPr/>
          </p:nvSpPr>
          <p:spPr>
            <a:xfrm>
              <a:off x="5074276" y="3939747"/>
              <a:ext cx="1802950" cy="25200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6     6</a:t>
              </a:r>
            </a:p>
          </p:txBody>
        </p:sp>
        <p:sp>
          <p:nvSpPr>
            <p:cNvPr id="17" name="Rectangle 16">
              <a:extLst>
                <a:ext uri="{FF2B5EF4-FFF2-40B4-BE49-F238E27FC236}">
                  <a16:creationId xmlns:a16="http://schemas.microsoft.com/office/drawing/2014/main" id="{E879433C-62B8-4CEF-56DF-740F54AF07C1}"/>
                </a:ext>
              </a:extLst>
            </p:cNvPr>
            <p:cNvSpPr/>
            <p:nvPr/>
          </p:nvSpPr>
          <p:spPr>
            <a:xfrm>
              <a:off x="6875023" y="3953521"/>
              <a:ext cx="481445" cy="230101"/>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64</a:t>
              </a:r>
            </a:p>
          </p:txBody>
        </p:sp>
        <p:sp>
          <p:nvSpPr>
            <p:cNvPr id="52" name="TextBox 51">
              <a:extLst>
                <a:ext uri="{FF2B5EF4-FFF2-40B4-BE49-F238E27FC236}">
                  <a16:creationId xmlns:a16="http://schemas.microsoft.com/office/drawing/2014/main" id="{0A278AFB-CB8E-C3FD-8521-B99E53E1C5D4}"/>
                </a:ext>
              </a:extLst>
            </p:cNvPr>
            <p:cNvSpPr txBox="1">
              <a:spLocks noChangeArrowheads="1"/>
            </p:cNvSpPr>
            <p:nvPr/>
          </p:nvSpPr>
          <p:spPr bwMode="auto">
            <a:xfrm>
              <a:off x="10870776" y="3891606"/>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2%</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15429" name="Group 15428">
            <a:extLst>
              <a:ext uri="{FF2B5EF4-FFF2-40B4-BE49-F238E27FC236}">
                <a16:creationId xmlns:a16="http://schemas.microsoft.com/office/drawing/2014/main" id="{E89E97A4-7D68-43AF-B1E6-518CD7D91B30}"/>
              </a:ext>
            </a:extLst>
          </p:cNvPr>
          <p:cNvGrpSpPr/>
          <p:nvPr/>
        </p:nvGrpSpPr>
        <p:grpSpPr>
          <a:xfrm>
            <a:off x="5074276" y="4270656"/>
            <a:ext cx="6984036" cy="369332"/>
            <a:chOff x="5074276" y="4270656"/>
            <a:chExt cx="6984036" cy="369332"/>
          </a:xfrm>
        </p:grpSpPr>
        <p:sp>
          <p:nvSpPr>
            <p:cNvPr id="26" name="Rectangle 25">
              <a:extLst>
                <a:ext uri="{FF2B5EF4-FFF2-40B4-BE49-F238E27FC236}">
                  <a16:creationId xmlns:a16="http://schemas.microsoft.com/office/drawing/2014/main" id="{D1290C5C-A3E9-3918-DDE2-444985998CDB}"/>
                </a:ext>
              </a:extLst>
            </p:cNvPr>
            <p:cNvSpPr/>
            <p:nvPr/>
          </p:nvSpPr>
          <p:spPr>
            <a:xfrm>
              <a:off x="6880074" y="4318194"/>
              <a:ext cx="1921784" cy="252000"/>
            </a:xfrm>
            <a:prstGeom prst="rect">
              <a:avLst/>
            </a:prstGeom>
            <a:noFill/>
            <a:ln>
              <a:solidFill>
                <a:srgbClr val="AFABAB"/>
              </a:solidFill>
            </a:ln>
            <a:effectLst>
              <a:glow rad="63500">
                <a:srgbClr val="AFABAB">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endParaRPr>
            </a:p>
          </p:txBody>
        </p:sp>
        <p:sp>
          <p:nvSpPr>
            <p:cNvPr id="27" name="Rectangle 26">
              <a:extLst>
                <a:ext uri="{FF2B5EF4-FFF2-40B4-BE49-F238E27FC236}">
                  <a16:creationId xmlns:a16="http://schemas.microsoft.com/office/drawing/2014/main" id="{E2DC5F92-05C0-94F8-8186-EE8606936B91}"/>
                </a:ext>
              </a:extLst>
            </p:cNvPr>
            <p:cNvSpPr/>
            <p:nvPr/>
          </p:nvSpPr>
          <p:spPr>
            <a:xfrm>
              <a:off x="5074276" y="4316690"/>
              <a:ext cx="1805798" cy="25200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7     7</a:t>
              </a:r>
            </a:p>
          </p:txBody>
        </p:sp>
        <p:sp>
          <p:nvSpPr>
            <p:cNvPr id="28" name="Rectangle 27">
              <a:extLst>
                <a:ext uri="{FF2B5EF4-FFF2-40B4-BE49-F238E27FC236}">
                  <a16:creationId xmlns:a16="http://schemas.microsoft.com/office/drawing/2014/main" id="{3C0C83E5-084A-B5B4-2DCC-410ABBCCBC61}"/>
                </a:ext>
              </a:extLst>
            </p:cNvPr>
            <p:cNvSpPr/>
            <p:nvPr/>
          </p:nvSpPr>
          <p:spPr>
            <a:xfrm>
              <a:off x="8803241" y="4321978"/>
              <a:ext cx="1299598" cy="255908"/>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$9 984</a:t>
              </a:r>
            </a:p>
          </p:txBody>
        </p:sp>
        <p:sp>
          <p:nvSpPr>
            <p:cNvPr id="37" name="Rectangle 36">
              <a:extLst>
                <a:ext uri="{FF2B5EF4-FFF2-40B4-BE49-F238E27FC236}">
                  <a16:creationId xmlns:a16="http://schemas.microsoft.com/office/drawing/2014/main" id="{4F48405E-B569-7D45-5DEF-951E5281A182}"/>
                </a:ext>
              </a:extLst>
            </p:cNvPr>
            <p:cNvSpPr/>
            <p:nvPr/>
          </p:nvSpPr>
          <p:spPr>
            <a:xfrm>
              <a:off x="6787922" y="4352581"/>
              <a:ext cx="576000" cy="211037"/>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  128</a:t>
              </a:r>
            </a:p>
          </p:txBody>
        </p:sp>
        <p:sp>
          <p:nvSpPr>
            <p:cNvPr id="53" name="TextBox 52">
              <a:extLst>
                <a:ext uri="{FF2B5EF4-FFF2-40B4-BE49-F238E27FC236}">
                  <a16:creationId xmlns:a16="http://schemas.microsoft.com/office/drawing/2014/main" id="{612298BC-5098-7CB8-F7DF-F621835D55C1}"/>
                </a:ext>
              </a:extLst>
            </p:cNvPr>
            <p:cNvSpPr txBox="1">
              <a:spLocks noChangeArrowheads="1"/>
            </p:cNvSpPr>
            <p:nvPr/>
          </p:nvSpPr>
          <p:spPr bwMode="auto">
            <a:xfrm>
              <a:off x="10870775" y="4270656"/>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2%</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grpSp>
        <p:nvGrpSpPr>
          <p:cNvPr id="15432" name="Group 15431">
            <a:extLst>
              <a:ext uri="{FF2B5EF4-FFF2-40B4-BE49-F238E27FC236}">
                <a16:creationId xmlns:a16="http://schemas.microsoft.com/office/drawing/2014/main" id="{C30DB244-A72C-8DE1-743A-D7E7E9D4E79B}"/>
              </a:ext>
            </a:extLst>
          </p:cNvPr>
          <p:cNvGrpSpPr/>
          <p:nvPr/>
        </p:nvGrpSpPr>
        <p:grpSpPr>
          <a:xfrm>
            <a:off x="5029185" y="4634858"/>
            <a:ext cx="7039557" cy="369332"/>
            <a:chOff x="5029185" y="4634858"/>
            <a:chExt cx="7039557" cy="369332"/>
          </a:xfrm>
        </p:grpSpPr>
        <p:sp>
          <p:nvSpPr>
            <p:cNvPr id="42" name="Rectangle 41">
              <a:extLst>
                <a:ext uri="{FF2B5EF4-FFF2-40B4-BE49-F238E27FC236}">
                  <a16:creationId xmlns:a16="http://schemas.microsoft.com/office/drawing/2014/main" id="{798BECAB-DAD5-A208-F87F-11E362396BA7}"/>
                </a:ext>
              </a:extLst>
            </p:cNvPr>
            <p:cNvSpPr/>
            <p:nvPr/>
          </p:nvSpPr>
          <p:spPr>
            <a:xfrm>
              <a:off x="6880074" y="4698981"/>
              <a:ext cx="2175516" cy="252000"/>
            </a:xfrm>
            <a:prstGeom prst="rect">
              <a:avLst/>
            </a:prstGeom>
            <a:noFill/>
            <a:ln>
              <a:solidFill>
                <a:srgbClr val="9E712C"/>
              </a:solidFill>
            </a:ln>
            <a:effectLst>
              <a:glow rad="63500">
                <a:srgbClr val="9E712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FFFF"/>
                  </a:solidFill>
                  <a:effectLst/>
                  <a:uLnTx/>
                  <a:uFillTx/>
                  <a:latin typeface="Roboto Thin" pitchFamily="2" charset="0"/>
                  <a:ea typeface="Roboto Thin" pitchFamily="2" charset="0"/>
                  <a:cs typeface="Roboto Thin" pitchFamily="2" charset="0"/>
                </a:rPr>
                <a:t> 256</a:t>
              </a:r>
            </a:p>
          </p:txBody>
        </p:sp>
        <p:sp>
          <p:nvSpPr>
            <p:cNvPr id="43" name="Rectangle 42">
              <a:extLst>
                <a:ext uri="{FF2B5EF4-FFF2-40B4-BE49-F238E27FC236}">
                  <a16:creationId xmlns:a16="http://schemas.microsoft.com/office/drawing/2014/main" id="{78723B1A-5B52-7573-505C-19573E89FA43}"/>
                </a:ext>
              </a:extLst>
            </p:cNvPr>
            <p:cNvSpPr/>
            <p:nvPr/>
          </p:nvSpPr>
          <p:spPr>
            <a:xfrm>
              <a:off x="5029185" y="4686712"/>
              <a:ext cx="1882773" cy="252000"/>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oboto Thin" pitchFamily="2" charset="0"/>
                  <a:ea typeface="Roboto Thin" pitchFamily="2" charset="0"/>
                  <a:cs typeface="+mn-cs"/>
                </a:rPr>
                <a:t>Week 8     8</a:t>
              </a:r>
            </a:p>
          </p:txBody>
        </p:sp>
        <p:sp>
          <p:nvSpPr>
            <p:cNvPr id="44" name="Rectangle 43">
              <a:extLst>
                <a:ext uri="{FF2B5EF4-FFF2-40B4-BE49-F238E27FC236}">
                  <a16:creationId xmlns:a16="http://schemas.microsoft.com/office/drawing/2014/main" id="{1A9F8D4A-A6E1-3848-D758-BBE28F6B86B0}"/>
                </a:ext>
              </a:extLst>
            </p:cNvPr>
            <p:cNvSpPr/>
            <p:nvPr/>
          </p:nvSpPr>
          <p:spPr>
            <a:xfrm>
              <a:off x="9089993" y="4692864"/>
              <a:ext cx="1667937" cy="255908"/>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E712C"/>
                  </a:solidFill>
                  <a:effectLst/>
                  <a:uLnTx/>
                  <a:uFillTx/>
                  <a:latin typeface="Roboto Light" pitchFamily="2" charset="0"/>
                  <a:ea typeface="Roboto Light" pitchFamily="2" charset="0"/>
                  <a:cs typeface="+mn-cs"/>
                </a:rPr>
                <a:t>$19 968</a:t>
              </a:r>
            </a:p>
          </p:txBody>
        </p:sp>
        <p:sp>
          <p:nvSpPr>
            <p:cNvPr id="15428" name="TextBox 52">
              <a:extLst>
                <a:ext uri="{FF2B5EF4-FFF2-40B4-BE49-F238E27FC236}">
                  <a16:creationId xmlns:a16="http://schemas.microsoft.com/office/drawing/2014/main" id="{50616498-8EB5-B902-E030-C3DC8857F5DC}"/>
                </a:ext>
              </a:extLst>
            </p:cNvPr>
            <p:cNvSpPr txBox="1">
              <a:spLocks noChangeArrowheads="1"/>
            </p:cNvSpPr>
            <p:nvPr/>
          </p:nvSpPr>
          <p:spPr bwMode="auto">
            <a:xfrm>
              <a:off x="10881205" y="4634858"/>
              <a:ext cx="118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rPr>
                <a:t>2%</a:t>
              </a:r>
              <a:endParaRPr kumimoji="0" lang="en-US" altLang="en-US" sz="300" b="1" i="0" u="none" strike="noStrike" kern="1200" cap="none" spc="0" normalizeH="0" baseline="0" noProof="0">
                <a:ln>
                  <a:noFill/>
                </a:ln>
                <a:solidFill>
                  <a:srgbClr val="9E712C"/>
                </a:solidFill>
                <a:effectLst/>
                <a:uLnTx/>
                <a:uFillTx/>
                <a:latin typeface="Roboto Thin" pitchFamily="2" charset="0"/>
                <a:ea typeface="Roboto Thin" pitchFamily="2" charset="0"/>
                <a:cs typeface="Roboto Thin" pitchFamily="2" charset="0"/>
              </a:endParaRPr>
            </a:p>
          </p:txBody>
        </p:sp>
      </p:grpSp>
      <p:sp>
        <p:nvSpPr>
          <p:cNvPr id="12" name="Rectangle 11">
            <a:extLst>
              <a:ext uri="{FF2B5EF4-FFF2-40B4-BE49-F238E27FC236}">
                <a16:creationId xmlns:a16="http://schemas.microsoft.com/office/drawing/2014/main" id="{D763E1FD-CF03-E247-8486-60EFFBEA37F5}"/>
              </a:ext>
            </a:extLst>
          </p:cNvPr>
          <p:cNvSpPr/>
          <p:nvPr/>
        </p:nvSpPr>
        <p:spPr>
          <a:xfrm>
            <a:off x="6738731" y="5795807"/>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Total Community = 510*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*entitled to Loyalty Rewards 12% of Total Revenue </a:t>
            </a:r>
          </a:p>
        </p:txBody>
      </p:sp>
      <p:grpSp>
        <p:nvGrpSpPr>
          <p:cNvPr id="66" name="Group 65">
            <a:extLst>
              <a:ext uri="{FF2B5EF4-FFF2-40B4-BE49-F238E27FC236}">
                <a16:creationId xmlns:a16="http://schemas.microsoft.com/office/drawing/2014/main" id="{3F6FDA0E-4616-6E4C-99EF-02E5BC34DDB7}"/>
              </a:ext>
            </a:extLst>
          </p:cNvPr>
          <p:cNvGrpSpPr/>
          <p:nvPr/>
        </p:nvGrpSpPr>
        <p:grpSpPr>
          <a:xfrm>
            <a:off x="440333" y="2288774"/>
            <a:ext cx="4741833" cy="3573556"/>
            <a:chOff x="440333" y="2288774"/>
            <a:chExt cx="4741833" cy="3573556"/>
          </a:xfrm>
        </p:grpSpPr>
        <p:sp>
          <p:nvSpPr>
            <p:cNvPr id="67" name="TekstSylinder 15">
              <a:extLst>
                <a:ext uri="{FF2B5EF4-FFF2-40B4-BE49-F238E27FC236}">
                  <a16:creationId xmlns:a16="http://schemas.microsoft.com/office/drawing/2014/main" id="{78CD079F-39C2-8F42-BD22-A96F221A55DD}"/>
                </a:ext>
              </a:extLst>
            </p:cNvPr>
            <p:cNvSpPr txBox="1">
              <a:spLocks noChangeArrowheads="1"/>
            </p:cNvSpPr>
            <p:nvPr/>
          </p:nvSpPr>
          <p:spPr bwMode="auto">
            <a:xfrm>
              <a:off x="732264" y="2288774"/>
              <a:ext cx="44499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9E712C"/>
                  </a:solidFill>
                  <a:effectLst/>
                  <a:uLnTx/>
                  <a:uFillTx/>
                  <a:latin typeface="Roboto Medium" pitchFamily="2" charset="0"/>
                  <a:ea typeface="Roboto Medium" pitchFamily="2" charset="0"/>
                  <a:cs typeface="+mn-cs"/>
                </a:rPr>
                <a:t>GOLD BUNDLE</a:t>
              </a:r>
              <a:br>
                <a:rPr kumimoji="0" lang="en-GB" altLang="en-US" sz="1800" b="0" i="0" u="none" strike="noStrike" kern="1200" cap="none" spc="0" normalizeH="0" baseline="0" noProof="0" dirty="0">
                  <a:ln>
                    <a:noFill/>
                  </a:ln>
                  <a:solidFill>
                    <a:srgbClr val="78BF3D"/>
                  </a:solidFill>
                  <a:effectLst/>
                  <a:uLnTx/>
                  <a:uFillTx/>
                  <a:latin typeface="Roboto Medium" pitchFamily="2" charset="0"/>
                  <a:ea typeface="Roboto Medium" pitchFamily="2" charset="0"/>
                  <a:cs typeface="+mn-cs"/>
                </a:rPr>
              </a:br>
              <a:r>
                <a:rPr kumimoji="0" lang="en-GB" altLang="en-US" sz="1600" b="0" i="0" u="none" strike="noStrike" kern="1200" cap="none" spc="0" normalizeH="0" baseline="0" noProof="0" dirty="0">
                  <a:ln>
                    <a:noFill/>
                  </a:ln>
                  <a:solidFill>
                    <a:prstClr val="white"/>
                  </a:solidFill>
                  <a:effectLst/>
                  <a:uLnTx/>
                  <a:uFillTx/>
                  <a:latin typeface="Roboto Medium" pitchFamily="2" charset="0"/>
                  <a:ea typeface="Roboto Medium" pitchFamily="2" charset="0"/>
                  <a:cs typeface="+mn-cs"/>
                </a:rPr>
                <a:t>$3 900 </a:t>
              </a:r>
              <a:r>
                <a:rPr kumimoji="0" lang="en-GB" altLang="en-US" sz="16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+20 Extra gifted PNGVN Tokens</a:t>
              </a:r>
              <a:endParaRPr kumimoji="0" lang="en-GB" altLang="en-US" sz="11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grpSp>
          <p:nvGrpSpPr>
            <p:cNvPr id="68" name="Group 67">
              <a:extLst>
                <a:ext uri="{FF2B5EF4-FFF2-40B4-BE49-F238E27FC236}">
                  <a16:creationId xmlns:a16="http://schemas.microsoft.com/office/drawing/2014/main" id="{E0D4D81E-F58C-EF49-9837-0DC0B28DE85E}"/>
                </a:ext>
              </a:extLst>
            </p:cNvPr>
            <p:cNvGrpSpPr/>
            <p:nvPr/>
          </p:nvGrpSpPr>
          <p:grpSpPr>
            <a:xfrm>
              <a:off x="440333" y="3145128"/>
              <a:ext cx="3199124" cy="2717202"/>
              <a:chOff x="440333" y="3145128"/>
              <a:chExt cx="3199124" cy="2717202"/>
            </a:xfrm>
          </p:grpSpPr>
          <p:pic>
            <p:nvPicPr>
              <p:cNvPr id="69" name="Picture 68" descr="A yellow light swirl in the dark&#10;&#10;Description automatically generated">
                <a:extLst>
                  <a:ext uri="{FF2B5EF4-FFF2-40B4-BE49-F238E27FC236}">
                    <a16:creationId xmlns:a16="http://schemas.microsoft.com/office/drawing/2014/main" id="{5EAC2F40-5642-3F4F-9583-C751E2482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3" y="3145128"/>
                <a:ext cx="3199124" cy="2717202"/>
              </a:xfrm>
              <a:prstGeom prst="rect">
                <a:avLst/>
              </a:prstGeom>
            </p:spPr>
          </p:pic>
          <p:grpSp>
            <p:nvGrpSpPr>
              <p:cNvPr id="70" name="Group 69">
                <a:extLst>
                  <a:ext uri="{FF2B5EF4-FFF2-40B4-BE49-F238E27FC236}">
                    <a16:creationId xmlns:a16="http://schemas.microsoft.com/office/drawing/2014/main" id="{CFD0D368-7F18-264B-B0B8-FB632359B677}"/>
                  </a:ext>
                </a:extLst>
              </p:cNvPr>
              <p:cNvGrpSpPr/>
              <p:nvPr/>
            </p:nvGrpSpPr>
            <p:grpSpPr>
              <a:xfrm>
                <a:off x="828121" y="3558879"/>
                <a:ext cx="2375449" cy="1550395"/>
                <a:chOff x="838268" y="3757562"/>
                <a:chExt cx="1875878" cy="1224338"/>
              </a:xfrm>
            </p:grpSpPr>
            <p:sp>
              <p:nvSpPr>
                <p:cNvPr id="72" name="Rounded Rectangle 71">
                  <a:extLst>
                    <a:ext uri="{FF2B5EF4-FFF2-40B4-BE49-F238E27FC236}">
                      <a16:creationId xmlns:a16="http://schemas.microsoft.com/office/drawing/2014/main" id="{D62E666A-F671-0941-999E-15A1E39F9255}"/>
                    </a:ext>
                  </a:extLst>
                </p:cNvPr>
                <p:cNvSpPr/>
                <p:nvPr/>
              </p:nvSpPr>
              <p:spPr>
                <a:xfrm>
                  <a:off x="1498556" y="3763433"/>
                  <a:ext cx="555302" cy="553876"/>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72">
                  <a:extLst>
                    <a:ext uri="{FF2B5EF4-FFF2-40B4-BE49-F238E27FC236}">
                      <a16:creationId xmlns:a16="http://schemas.microsoft.com/office/drawing/2014/main" id="{0C960281-C066-A147-9CFD-B28127A2B764}"/>
                    </a:ext>
                  </a:extLst>
                </p:cNvPr>
                <p:cNvSpPr/>
                <p:nvPr/>
              </p:nvSpPr>
              <p:spPr>
                <a:xfrm>
                  <a:off x="838268" y="3763433"/>
                  <a:ext cx="555302" cy="55387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73">
                  <a:extLst>
                    <a:ext uri="{FF2B5EF4-FFF2-40B4-BE49-F238E27FC236}">
                      <a16:creationId xmlns:a16="http://schemas.microsoft.com/office/drawing/2014/main" id="{87B80CBD-6631-134F-90FB-F07E049DEACC}"/>
                    </a:ext>
                  </a:extLst>
                </p:cNvPr>
                <p:cNvSpPr/>
                <p:nvPr/>
              </p:nvSpPr>
              <p:spPr>
                <a:xfrm>
                  <a:off x="2158844" y="3757562"/>
                  <a:ext cx="555302" cy="553876"/>
                </a:xfrm>
                <a:prstGeom prst="round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74">
                  <a:extLst>
                    <a:ext uri="{FF2B5EF4-FFF2-40B4-BE49-F238E27FC236}">
                      <a16:creationId xmlns:a16="http://schemas.microsoft.com/office/drawing/2014/main" id="{6586AE00-93D2-694C-8C4A-5C47B2730586}"/>
                    </a:ext>
                  </a:extLst>
                </p:cNvPr>
                <p:cNvSpPr/>
                <p:nvPr/>
              </p:nvSpPr>
              <p:spPr>
                <a:xfrm>
                  <a:off x="838268" y="4428024"/>
                  <a:ext cx="555302" cy="553876"/>
                </a:xfrm>
                <a:prstGeom prst="roundRect">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ounded Rectangle 75">
                  <a:extLst>
                    <a:ext uri="{FF2B5EF4-FFF2-40B4-BE49-F238E27FC236}">
                      <a16:creationId xmlns:a16="http://schemas.microsoft.com/office/drawing/2014/main" id="{B08F7A78-DE6E-4E41-9AE4-702DD21EE21E}"/>
                    </a:ext>
                  </a:extLst>
                </p:cNvPr>
                <p:cNvSpPr/>
                <p:nvPr/>
              </p:nvSpPr>
              <p:spPr>
                <a:xfrm>
                  <a:off x="1498556" y="4428024"/>
                  <a:ext cx="555302" cy="553876"/>
                </a:xfrm>
                <a:prstGeom prst="round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Rounded Rectangle 70">
                <a:extLst>
                  <a:ext uri="{FF2B5EF4-FFF2-40B4-BE49-F238E27FC236}">
                    <a16:creationId xmlns:a16="http://schemas.microsoft.com/office/drawing/2014/main" id="{33B705B6-5282-D747-BF0A-231CE3D90C8D}"/>
                  </a:ext>
                </a:extLst>
              </p:cNvPr>
              <p:cNvSpPr/>
              <p:nvPr/>
            </p:nvSpPr>
            <p:spPr>
              <a:xfrm>
                <a:off x="2500384" y="4405058"/>
                <a:ext cx="703186" cy="701380"/>
              </a:xfrm>
              <a:prstGeom prst="roundRect">
                <a:avLst/>
              </a:prstGeom>
              <a:blipFill>
                <a:blip r:embed="rId10"/>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3148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fltVal val="0"/>
                                          </p:val>
                                        </p:tav>
                                        <p:tav tm="100000">
                                          <p:val>
                                            <p:strVal val="#ppt_w"/>
                                          </p:val>
                                        </p:tav>
                                      </p:tavLst>
                                    </p:anim>
                                    <p:anim calcmode="lin" valueType="num">
                                      <p:cBhvr>
                                        <p:cTn id="8" dur="1000" fill="hold"/>
                                        <p:tgtEl>
                                          <p:spTgt spid="66"/>
                                        </p:tgtEl>
                                        <p:attrNameLst>
                                          <p:attrName>ppt_h</p:attrName>
                                        </p:attrNameLst>
                                      </p:cBhvr>
                                      <p:tavLst>
                                        <p:tav tm="0">
                                          <p:val>
                                            <p:fltVal val="0"/>
                                          </p:val>
                                        </p:tav>
                                        <p:tav tm="100000">
                                          <p:val>
                                            <p:strVal val="#ppt_h"/>
                                          </p:val>
                                        </p:tav>
                                      </p:tavLst>
                                    </p:anim>
                                    <p:animEffect transition="in" filter="fade">
                                      <p:cBhvr>
                                        <p:cTn id="9" dur="1000"/>
                                        <p:tgtEl>
                                          <p:spTgt spid="66"/>
                                        </p:tgtEl>
                                      </p:cBhvr>
                                    </p:animEffect>
                                  </p:childTnLst>
                                </p:cTn>
                              </p:par>
                            </p:childTnLst>
                          </p:cTn>
                        </p:par>
                        <p:par>
                          <p:cTn id="10" fill="hold">
                            <p:stCondLst>
                              <p:cond delay="1000"/>
                            </p:stCondLst>
                            <p:childTnLst>
                              <p:par>
                                <p:cTn id="11" presetID="53" presetClass="entr" presetSubtype="16" fill="hold" grpId="1"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animEffect transition="in" filter="fade">
                                      <p:cBhvr>
                                        <p:cTn id="27" dur="500"/>
                                        <p:tgtEl>
                                          <p:spTgt spid="55"/>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Effect transition="in" filter="fade">
                                      <p:cBhvr>
                                        <p:cTn id="33" dur="500"/>
                                        <p:tgtEl>
                                          <p:spTgt spid="56"/>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15426"/>
                                        </p:tgtEl>
                                        <p:attrNameLst>
                                          <p:attrName>style.visibility</p:attrName>
                                        </p:attrNameLst>
                                      </p:cBhvr>
                                      <p:to>
                                        <p:strVal val="visible"/>
                                      </p:to>
                                    </p:set>
                                    <p:anim calcmode="lin" valueType="num">
                                      <p:cBhvr>
                                        <p:cTn id="43" dur="500" fill="hold"/>
                                        <p:tgtEl>
                                          <p:spTgt spid="15426"/>
                                        </p:tgtEl>
                                        <p:attrNameLst>
                                          <p:attrName>ppt_w</p:attrName>
                                        </p:attrNameLst>
                                      </p:cBhvr>
                                      <p:tavLst>
                                        <p:tav tm="0">
                                          <p:val>
                                            <p:fltVal val="0"/>
                                          </p:val>
                                        </p:tav>
                                        <p:tav tm="100000">
                                          <p:val>
                                            <p:strVal val="#ppt_w"/>
                                          </p:val>
                                        </p:tav>
                                      </p:tavLst>
                                    </p:anim>
                                    <p:anim calcmode="lin" valueType="num">
                                      <p:cBhvr>
                                        <p:cTn id="44" dur="500" fill="hold"/>
                                        <p:tgtEl>
                                          <p:spTgt spid="15426"/>
                                        </p:tgtEl>
                                        <p:attrNameLst>
                                          <p:attrName>ppt_h</p:attrName>
                                        </p:attrNameLst>
                                      </p:cBhvr>
                                      <p:tavLst>
                                        <p:tav tm="0">
                                          <p:val>
                                            <p:fltVal val="0"/>
                                          </p:val>
                                        </p:tav>
                                        <p:tav tm="100000">
                                          <p:val>
                                            <p:strVal val="#ppt_h"/>
                                          </p:val>
                                        </p:tav>
                                      </p:tavLst>
                                    </p:anim>
                                    <p:animEffect transition="in" filter="fade">
                                      <p:cBhvr>
                                        <p:cTn id="45" dur="500"/>
                                        <p:tgtEl>
                                          <p:spTgt spid="15426"/>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15427"/>
                                        </p:tgtEl>
                                        <p:attrNameLst>
                                          <p:attrName>style.visibility</p:attrName>
                                        </p:attrNameLst>
                                      </p:cBhvr>
                                      <p:to>
                                        <p:strVal val="visible"/>
                                      </p:to>
                                    </p:set>
                                    <p:anim calcmode="lin" valueType="num">
                                      <p:cBhvr>
                                        <p:cTn id="49" dur="500" fill="hold"/>
                                        <p:tgtEl>
                                          <p:spTgt spid="15427"/>
                                        </p:tgtEl>
                                        <p:attrNameLst>
                                          <p:attrName>ppt_w</p:attrName>
                                        </p:attrNameLst>
                                      </p:cBhvr>
                                      <p:tavLst>
                                        <p:tav tm="0">
                                          <p:val>
                                            <p:fltVal val="0"/>
                                          </p:val>
                                        </p:tav>
                                        <p:tav tm="100000">
                                          <p:val>
                                            <p:strVal val="#ppt_w"/>
                                          </p:val>
                                        </p:tav>
                                      </p:tavLst>
                                    </p:anim>
                                    <p:anim calcmode="lin" valueType="num">
                                      <p:cBhvr>
                                        <p:cTn id="50" dur="500" fill="hold"/>
                                        <p:tgtEl>
                                          <p:spTgt spid="15427"/>
                                        </p:tgtEl>
                                        <p:attrNameLst>
                                          <p:attrName>ppt_h</p:attrName>
                                        </p:attrNameLst>
                                      </p:cBhvr>
                                      <p:tavLst>
                                        <p:tav tm="0">
                                          <p:val>
                                            <p:fltVal val="0"/>
                                          </p:val>
                                        </p:tav>
                                        <p:tav tm="100000">
                                          <p:val>
                                            <p:strVal val="#ppt_h"/>
                                          </p:val>
                                        </p:tav>
                                      </p:tavLst>
                                    </p:anim>
                                    <p:animEffect transition="in" filter="fade">
                                      <p:cBhvr>
                                        <p:cTn id="51" dur="500"/>
                                        <p:tgtEl>
                                          <p:spTgt spid="15427"/>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15429"/>
                                        </p:tgtEl>
                                        <p:attrNameLst>
                                          <p:attrName>style.visibility</p:attrName>
                                        </p:attrNameLst>
                                      </p:cBhvr>
                                      <p:to>
                                        <p:strVal val="visible"/>
                                      </p:to>
                                    </p:set>
                                    <p:anim calcmode="lin" valueType="num">
                                      <p:cBhvr>
                                        <p:cTn id="55" dur="500" fill="hold"/>
                                        <p:tgtEl>
                                          <p:spTgt spid="15429"/>
                                        </p:tgtEl>
                                        <p:attrNameLst>
                                          <p:attrName>ppt_w</p:attrName>
                                        </p:attrNameLst>
                                      </p:cBhvr>
                                      <p:tavLst>
                                        <p:tav tm="0">
                                          <p:val>
                                            <p:fltVal val="0"/>
                                          </p:val>
                                        </p:tav>
                                        <p:tav tm="100000">
                                          <p:val>
                                            <p:strVal val="#ppt_w"/>
                                          </p:val>
                                        </p:tav>
                                      </p:tavLst>
                                    </p:anim>
                                    <p:anim calcmode="lin" valueType="num">
                                      <p:cBhvr>
                                        <p:cTn id="56" dur="500" fill="hold"/>
                                        <p:tgtEl>
                                          <p:spTgt spid="15429"/>
                                        </p:tgtEl>
                                        <p:attrNameLst>
                                          <p:attrName>ppt_h</p:attrName>
                                        </p:attrNameLst>
                                      </p:cBhvr>
                                      <p:tavLst>
                                        <p:tav tm="0">
                                          <p:val>
                                            <p:fltVal val="0"/>
                                          </p:val>
                                        </p:tav>
                                        <p:tav tm="100000">
                                          <p:val>
                                            <p:strVal val="#ppt_h"/>
                                          </p:val>
                                        </p:tav>
                                      </p:tavLst>
                                    </p:anim>
                                    <p:animEffect transition="in" filter="fade">
                                      <p:cBhvr>
                                        <p:cTn id="57" dur="500"/>
                                        <p:tgtEl>
                                          <p:spTgt spid="15429"/>
                                        </p:tgtEl>
                                      </p:cBhvr>
                                    </p:animEffect>
                                  </p:childTnLst>
                                </p:cTn>
                              </p:par>
                            </p:childTnLst>
                          </p:cTn>
                        </p:par>
                        <p:par>
                          <p:cTn id="58" fill="hold">
                            <p:stCondLst>
                              <p:cond delay="5000"/>
                            </p:stCondLst>
                            <p:childTnLst>
                              <p:par>
                                <p:cTn id="59" presetID="53" presetClass="entr" presetSubtype="16" fill="hold" nodeType="afterEffect">
                                  <p:stCondLst>
                                    <p:cond delay="0"/>
                                  </p:stCondLst>
                                  <p:childTnLst>
                                    <p:set>
                                      <p:cBhvr>
                                        <p:cTn id="60" dur="1" fill="hold">
                                          <p:stCondLst>
                                            <p:cond delay="0"/>
                                          </p:stCondLst>
                                        </p:cTn>
                                        <p:tgtEl>
                                          <p:spTgt spid="15432"/>
                                        </p:tgtEl>
                                        <p:attrNameLst>
                                          <p:attrName>style.visibility</p:attrName>
                                        </p:attrNameLst>
                                      </p:cBhvr>
                                      <p:to>
                                        <p:strVal val="visible"/>
                                      </p:to>
                                    </p:set>
                                    <p:anim calcmode="lin" valueType="num">
                                      <p:cBhvr>
                                        <p:cTn id="61" dur="500" fill="hold"/>
                                        <p:tgtEl>
                                          <p:spTgt spid="15432"/>
                                        </p:tgtEl>
                                        <p:attrNameLst>
                                          <p:attrName>ppt_w</p:attrName>
                                        </p:attrNameLst>
                                      </p:cBhvr>
                                      <p:tavLst>
                                        <p:tav tm="0">
                                          <p:val>
                                            <p:fltVal val="0"/>
                                          </p:val>
                                        </p:tav>
                                        <p:tav tm="100000">
                                          <p:val>
                                            <p:strVal val="#ppt_w"/>
                                          </p:val>
                                        </p:tav>
                                      </p:tavLst>
                                    </p:anim>
                                    <p:anim calcmode="lin" valueType="num">
                                      <p:cBhvr>
                                        <p:cTn id="62" dur="500" fill="hold"/>
                                        <p:tgtEl>
                                          <p:spTgt spid="15432"/>
                                        </p:tgtEl>
                                        <p:attrNameLst>
                                          <p:attrName>ppt_h</p:attrName>
                                        </p:attrNameLst>
                                      </p:cBhvr>
                                      <p:tavLst>
                                        <p:tav tm="0">
                                          <p:val>
                                            <p:fltVal val="0"/>
                                          </p:val>
                                        </p:tav>
                                        <p:tav tm="100000">
                                          <p:val>
                                            <p:strVal val="#ppt_h"/>
                                          </p:val>
                                        </p:tav>
                                      </p:tavLst>
                                    </p:anim>
                                    <p:animEffect transition="in" filter="fade">
                                      <p:cBhvr>
                                        <p:cTn id="63" dur="500"/>
                                        <p:tgtEl>
                                          <p:spTgt spid="15432"/>
                                        </p:tgtEl>
                                      </p:cBhvr>
                                    </p:animEffect>
                                  </p:childTnLst>
                                </p:cTn>
                              </p:par>
                            </p:childTnLst>
                          </p:cTn>
                        </p:par>
                        <p:par>
                          <p:cTn id="64" fill="hold">
                            <p:stCondLst>
                              <p:cond delay="55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2"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anim calcmode="lin" valueType="num">
                                      <p:cBhvr>
                                        <p:cTn id="74" dur="1000" fill="hold"/>
                                        <p:tgtEl>
                                          <p:spTgt spid="7"/>
                                        </p:tgtEl>
                                        <p:attrNameLst>
                                          <p:attrName>ppt_x</p:attrName>
                                        </p:attrNameLst>
                                      </p:cBhvr>
                                      <p:tavLst>
                                        <p:tav tm="0">
                                          <p:val>
                                            <p:strVal val="#ppt_x"/>
                                          </p:val>
                                        </p:tav>
                                        <p:tav tm="100000">
                                          <p:val>
                                            <p:strVal val="#ppt_x"/>
                                          </p:val>
                                        </p:tav>
                                      </p:tavLst>
                                    </p:anim>
                                    <p:anim calcmode="lin" valueType="num">
                                      <p:cBhvr>
                                        <p:cTn id="75" dur="1000" fill="hold"/>
                                        <p:tgtEl>
                                          <p:spTgt spid="7"/>
                                        </p:tgtEl>
                                        <p:attrNameLst>
                                          <p:attrName>ppt_y</p:attrName>
                                        </p:attrNameLst>
                                      </p:cBhvr>
                                      <p:tavLst>
                                        <p:tav tm="0">
                                          <p:val>
                                            <p:strVal val="#ppt_y+.1"/>
                                          </p:val>
                                        </p:tav>
                                        <p:tav tm="100000">
                                          <p:val>
                                            <p:strVal val="#ppt_y"/>
                                          </p:val>
                                        </p:tav>
                                      </p:tavLst>
                                    </p:anim>
                                  </p:childTnLst>
                                </p:cTn>
                              </p:par>
                            </p:childTnLst>
                          </p:cTn>
                        </p:par>
                        <p:par>
                          <p:cTn id="76" fill="hold">
                            <p:stCondLst>
                              <p:cond delay="7500"/>
                            </p:stCondLst>
                            <p:childTnLst>
                              <p:par>
                                <p:cTn id="77" presetID="42" presetClass="entr" presetSubtype="0"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7" grpId="0"/>
      <p:bldP spid="18" grpId="0"/>
      <p:bldP spid="46" grpId="0"/>
      <p:bldP spid="47" grpId="0"/>
      <p:bldP spid="48" grpId="0"/>
      <p:bldP spid="49" grpId="0"/>
      <p:bldP spid="50" grpId="0"/>
      <p:bldP spid="52" grpId="0"/>
      <p:bldP spid="53" grpId="0"/>
      <p:bldP spid="1542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FF49620-A010-A6C1-4C3D-219288DFB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75"/>
          <a:stretch/>
        </p:blipFill>
        <p:spPr bwMode="auto">
          <a:xfrm>
            <a:off x="2370136" y="1318703"/>
            <a:ext cx="7451725" cy="555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kstSylinder 15">
            <a:extLst>
              <a:ext uri="{FF2B5EF4-FFF2-40B4-BE49-F238E27FC236}">
                <a16:creationId xmlns:a16="http://schemas.microsoft.com/office/drawing/2014/main" id="{A3124940-BC67-1705-4FC1-85121071D53C}"/>
              </a:ext>
            </a:extLst>
          </p:cNvPr>
          <p:cNvSpPr txBox="1">
            <a:spLocks noChangeArrowheads="1"/>
          </p:cNvSpPr>
          <p:nvPr/>
        </p:nvSpPr>
        <p:spPr bwMode="auto">
          <a:xfrm>
            <a:off x="-2" y="2921833"/>
            <a:ext cx="12192000"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Font typeface="Arial" panose="020B0604020202020204" pitchFamily="34" charset="0"/>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FROM 400M USERS IN 2023 </a:t>
            </a:r>
          </a:p>
        </p:txBody>
      </p:sp>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a:extLst>
              <a:ext uri="{FF2B5EF4-FFF2-40B4-BE49-F238E27FC236}">
                <a16:creationId xmlns:a16="http://schemas.microsoft.com/office/drawing/2014/main" id="{E9F6EAB4-78ED-BBC4-6464-2D9EAD9D245B}"/>
              </a:ext>
            </a:extLst>
          </p:cNvPr>
          <p:cNvSpPr txBox="1">
            <a:spLocks noChangeArrowheads="1"/>
          </p:cNvSpPr>
          <p:nvPr/>
        </p:nvSpPr>
        <p:spPr bwMode="auto">
          <a:xfrm>
            <a:off x="731838" y="5613400"/>
            <a:ext cx="2808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1600" i="1" dirty="0">
                <a:solidFill>
                  <a:srgbClr val="FFFFFF"/>
                </a:solidFill>
                <a:latin typeface="Roboto Thin" pitchFamily="2" charset="0"/>
                <a:ea typeface="Roboto Thin" pitchFamily="2" charset="0"/>
              </a:rPr>
              <a:t>Sources: Gatner, Fortune, Statista and Technavio</a:t>
            </a:r>
            <a:endParaRPr lang="nb-NO" altLang="nb-NO" sz="1600" i="1" dirty="0">
              <a:solidFill>
                <a:srgbClr val="000000"/>
              </a:solidFill>
              <a:latin typeface="Roboto Thin" pitchFamily="2" charset="0"/>
              <a:ea typeface="Roboto Thin" pitchFamily="2" charset="0"/>
            </a:endParaRPr>
          </a:p>
        </p:txBody>
      </p:sp>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schemeClr val="bg1">
                    <a:lumMod val="65000"/>
                    <a:alpha val="30000"/>
                  </a:schemeClr>
                </a:solidFill>
                <a:effectLst/>
                <a:uLnTx/>
                <a:uFillTx/>
                <a:latin typeface="Calibri Light" panose="020F0302020204030204" pitchFamily="34" charset="0"/>
                <a:ea typeface="+mn-ea"/>
                <a:cs typeface="+mn-cs"/>
              </a:rPr>
              <a:t>A Global NFT Group Product</a:t>
            </a:r>
          </a:p>
        </p:txBody>
      </p:sp>
      <p:sp>
        <p:nvSpPr>
          <p:cNvPr id="9" name="TekstSylinder 15">
            <a:extLst>
              <a:ext uri="{FF2B5EF4-FFF2-40B4-BE49-F238E27FC236}">
                <a16:creationId xmlns:a16="http://schemas.microsoft.com/office/drawing/2014/main" id="{0A038DEF-705A-64F2-EAD0-60ABDB64AB20}"/>
              </a:ext>
            </a:extLst>
          </p:cNvPr>
          <p:cNvSpPr txBox="1">
            <a:spLocks noChangeArrowheads="1"/>
          </p:cNvSpPr>
          <p:nvPr/>
        </p:nvSpPr>
        <p:spPr bwMode="auto">
          <a:xfrm>
            <a:off x="2" y="2921833"/>
            <a:ext cx="12191998"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TO 1 BILLION USERS IN 2027 </a:t>
            </a:r>
          </a:p>
        </p:txBody>
      </p:sp>
      <p:sp>
        <p:nvSpPr>
          <p:cNvPr id="12" name="TekstSylinder 15">
            <a:extLst>
              <a:ext uri="{FF2B5EF4-FFF2-40B4-BE49-F238E27FC236}">
                <a16:creationId xmlns:a16="http://schemas.microsoft.com/office/drawing/2014/main" id="{9884BC6D-B410-DAE9-AF91-8F74B0BD4CE4}"/>
              </a:ext>
            </a:extLst>
          </p:cNvPr>
          <p:cNvSpPr txBox="1">
            <a:spLocks noChangeArrowheads="1"/>
          </p:cNvSpPr>
          <p:nvPr/>
        </p:nvSpPr>
        <p:spPr bwMode="auto">
          <a:xfrm>
            <a:off x="0" y="2921832"/>
            <a:ext cx="12192000"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TO 1.8 BILLION USERS IN 2030 </a:t>
            </a:r>
          </a:p>
        </p:txBody>
      </p:sp>
      <p:sp>
        <p:nvSpPr>
          <p:cNvPr id="3" name="TekstSylinder 15">
            <a:extLst>
              <a:ext uri="{FF2B5EF4-FFF2-40B4-BE49-F238E27FC236}">
                <a16:creationId xmlns:a16="http://schemas.microsoft.com/office/drawing/2014/main" id="{F06F1DDB-362A-0D3B-49A4-469307391759}"/>
              </a:ext>
            </a:extLst>
          </p:cNvPr>
          <p:cNvSpPr txBox="1">
            <a:spLocks noChangeArrowheads="1"/>
          </p:cNvSpPr>
          <p:nvPr/>
        </p:nvSpPr>
        <p:spPr bwMode="auto">
          <a:xfrm>
            <a:off x="0" y="2269940"/>
            <a:ext cx="12191998" cy="5355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Font typeface="Arial" panose="020B0604020202020204" pitchFamily="34" charset="0"/>
              <a:buNone/>
              <a:defRPr/>
            </a:pPr>
            <a:r>
              <a:rPr lang="en-US" altLang="en-US" sz="3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rPr>
              <a:t>DIGITAL ASSETS MARKET</a:t>
            </a:r>
            <a:endParaRPr lang="en-US" altLang="en-US" sz="7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endParaRPr>
          </a:p>
        </p:txBody>
      </p:sp>
      <p:sp>
        <p:nvSpPr>
          <p:cNvPr id="2" name="TekstSylinder 15">
            <a:extLst>
              <a:ext uri="{FF2B5EF4-FFF2-40B4-BE49-F238E27FC236}">
                <a16:creationId xmlns:a16="http://schemas.microsoft.com/office/drawing/2014/main" id="{2378537C-0B32-3A87-2978-C7261CC8EE54}"/>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DID YOU KNOW?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1" i="0" u="none" strike="noStrike" kern="1200" cap="none" spc="-150" normalizeH="0" baseline="0" noProof="0" dirty="0">
                <a:ln>
                  <a:noFill/>
                </a:ln>
                <a:solidFill>
                  <a:prstClr val="white"/>
                </a:solidFill>
                <a:effectLst>
                  <a:glow rad="86647">
                    <a:srgbClr val="BA8430">
                      <a:alpha val="19589"/>
                    </a:srgbClr>
                  </a:glow>
                </a:effectLst>
                <a:uLnTx/>
                <a:uFillTx/>
                <a:latin typeface="Roboto Light" pitchFamily="2" charset="0"/>
                <a:ea typeface="Roboto Light" pitchFamily="2" charset="0"/>
                <a:cs typeface="+mn-cs"/>
              </a:rPr>
              <a:t>THAT THE</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6"/>
                                        </p:tgtEl>
                                        <p:attrNameLst>
                                          <p:attrName>ppt_w</p:attrName>
                                        </p:attrNameLst>
                                      </p:cBhvr>
                                      <p:tavLst>
                                        <p:tav tm="0">
                                          <p:val>
                                            <p:strVal val="ppt_w"/>
                                          </p:val>
                                        </p:tav>
                                        <p:tav tm="100000">
                                          <p:val>
                                            <p:fltVal val="0"/>
                                          </p:val>
                                        </p:tav>
                                      </p:tavLst>
                                    </p:anim>
                                    <p:anim calcmode="lin" valueType="num">
                                      <p:cBhvr>
                                        <p:cTn id="19" dur="500"/>
                                        <p:tgtEl>
                                          <p:spTgt spid="26"/>
                                        </p:tgtEl>
                                        <p:attrNameLst>
                                          <p:attrName>ppt_h</p:attrName>
                                        </p:attrNameLst>
                                      </p:cBhvr>
                                      <p:tavLst>
                                        <p:tav tm="0">
                                          <p:val>
                                            <p:strVal val="ppt_h"/>
                                          </p:val>
                                        </p:tav>
                                        <p:tav tm="100000">
                                          <p:val>
                                            <p:fltVal val="0"/>
                                          </p:val>
                                        </p:tav>
                                      </p:tavLst>
                                    </p:anim>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1000"/>
                            </p:stCondLst>
                            <p:childTnLst>
                              <p:par>
                                <p:cTn id="42" presetID="22" presetClass="entr" presetSubtype="4" fill="hold" nodeType="after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p:bldP spid="9" grpId="0"/>
      <p:bldP spid="9" grpId="1"/>
      <p:bldP spid="1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15">
            <a:extLst>
              <a:ext uri="{FF2B5EF4-FFF2-40B4-BE49-F238E27FC236}">
                <a16:creationId xmlns:a16="http://schemas.microsoft.com/office/drawing/2014/main" id="{639DCE15-BBA7-C379-232F-F50B6CA57D3A}"/>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THE GOLD BUNDLE MONEY TRAIL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IT’S A TEAM EFFORT SOMETHING FOR EVERYONE!</a:t>
            </a:r>
          </a:p>
        </p:txBody>
      </p:sp>
      <p:sp>
        <p:nvSpPr>
          <p:cNvPr id="6" name="TekstSylinder 37">
            <a:extLst>
              <a:ext uri="{FF2B5EF4-FFF2-40B4-BE49-F238E27FC236}">
                <a16:creationId xmlns:a16="http://schemas.microsoft.com/office/drawing/2014/main" id="{78481BD9-212A-DB9F-7DD9-849856C0CB6E}"/>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9" name="Picture 8">
            <a:extLst>
              <a:ext uri="{FF2B5EF4-FFF2-40B4-BE49-F238E27FC236}">
                <a16:creationId xmlns:a16="http://schemas.microsoft.com/office/drawing/2014/main" id="{F28C74E7-14F1-F430-6D5A-A96E168C8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19412" y="173267"/>
            <a:ext cx="1266939" cy="409040"/>
          </a:xfrm>
          <a:prstGeom prst="rect">
            <a:avLst/>
          </a:prstGeom>
        </p:spPr>
      </p:pic>
      <p:grpSp>
        <p:nvGrpSpPr>
          <p:cNvPr id="8" name="Group 7">
            <a:extLst>
              <a:ext uri="{FF2B5EF4-FFF2-40B4-BE49-F238E27FC236}">
                <a16:creationId xmlns:a16="http://schemas.microsoft.com/office/drawing/2014/main" id="{70CED796-DC72-52E6-06CA-F44E212714AE}"/>
              </a:ext>
            </a:extLst>
          </p:cNvPr>
          <p:cNvGrpSpPr/>
          <p:nvPr/>
        </p:nvGrpSpPr>
        <p:grpSpPr>
          <a:xfrm>
            <a:off x="7057488" y="2099743"/>
            <a:ext cx="2616853" cy="788035"/>
            <a:chOff x="5654908" y="2111141"/>
            <a:chExt cx="2616853" cy="788035"/>
          </a:xfrm>
        </p:grpSpPr>
        <p:sp>
          <p:nvSpPr>
            <p:cNvPr id="7" name="TextBox 33">
              <a:extLst>
                <a:ext uri="{FF2B5EF4-FFF2-40B4-BE49-F238E27FC236}">
                  <a16:creationId xmlns:a16="http://schemas.microsoft.com/office/drawing/2014/main" id="{CDED8AC5-3AEB-5AE5-FB9E-8CD20698998E}"/>
                </a:ext>
              </a:extLst>
            </p:cNvPr>
            <p:cNvSpPr txBox="1"/>
            <p:nvPr/>
          </p:nvSpPr>
          <p:spPr>
            <a:xfrm>
              <a:off x="5654908" y="2111141"/>
              <a:ext cx="89800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YOU</a:t>
              </a:r>
              <a:endParaRPr kumimoji="0" lang="en-US" sz="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11" name="Rectangle 58">
              <a:extLst>
                <a:ext uri="{FF2B5EF4-FFF2-40B4-BE49-F238E27FC236}">
                  <a16:creationId xmlns:a16="http://schemas.microsoft.com/office/drawing/2014/main" id="{320870B2-C254-60C3-734A-61791CAEC0DC}"/>
                </a:ext>
              </a:extLst>
            </p:cNvPr>
            <p:cNvSpPr/>
            <p:nvPr/>
          </p:nvSpPr>
          <p:spPr>
            <a:xfrm>
              <a:off x="5654908" y="2584407"/>
              <a:ext cx="2616853" cy="314769"/>
            </a:xfrm>
            <a:prstGeom prst="rect">
              <a:avLst/>
            </a:prstGeom>
            <a:noFill/>
            <a:ln>
              <a:no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
                  <a:srgbClr val="78BF3D"/>
                </a:buClr>
                <a:buSzTx/>
                <a:buFont typeface="Wingdings" pitchFamily="2" charset="2"/>
                <a:buChar char="ü"/>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Earn: $48 516</a:t>
              </a:r>
            </a:p>
          </p:txBody>
        </p:sp>
      </p:grpSp>
      <p:pic>
        <p:nvPicPr>
          <p:cNvPr id="40978" name="Picture 20">
            <a:extLst>
              <a:ext uri="{FF2B5EF4-FFF2-40B4-BE49-F238E27FC236}">
                <a16:creationId xmlns:a16="http://schemas.microsoft.com/office/drawing/2014/main" id="{7CC7A209-BE5C-D4D4-BB19-1B1763408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541" y="2065353"/>
            <a:ext cx="1081155" cy="9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81" name="Group 40980">
            <a:extLst>
              <a:ext uri="{FF2B5EF4-FFF2-40B4-BE49-F238E27FC236}">
                <a16:creationId xmlns:a16="http://schemas.microsoft.com/office/drawing/2014/main" id="{DDF75B64-047A-8519-A729-4CAC9BE055B5}"/>
              </a:ext>
            </a:extLst>
          </p:cNvPr>
          <p:cNvGrpSpPr/>
          <p:nvPr/>
        </p:nvGrpSpPr>
        <p:grpSpPr>
          <a:xfrm>
            <a:off x="5825038" y="3161355"/>
            <a:ext cx="1174063" cy="485680"/>
            <a:chOff x="4982187" y="3153766"/>
            <a:chExt cx="1458160" cy="603204"/>
          </a:xfrm>
        </p:grpSpPr>
        <p:pic>
          <p:nvPicPr>
            <p:cNvPr id="49" name="Picture 20">
              <a:extLst>
                <a:ext uri="{FF2B5EF4-FFF2-40B4-BE49-F238E27FC236}">
                  <a16:creationId xmlns:a16="http://schemas.microsoft.com/office/drawing/2014/main" id="{2D11167C-A5AC-02EA-D66E-8558E27CE87C}"/>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51651" y="3153766"/>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20">
              <a:extLst>
                <a:ext uri="{FF2B5EF4-FFF2-40B4-BE49-F238E27FC236}">
                  <a16:creationId xmlns:a16="http://schemas.microsoft.com/office/drawing/2014/main" id="{71C609AA-6052-9B1D-6B08-176D6808DD00}"/>
                </a:ext>
              </a:extLst>
            </p:cNvPr>
            <p:cNvPicPr>
              <a:picLocks noChangeAspect="1" noChangeArrowheads="1"/>
            </p:cNvPicPr>
            <p:nvPr/>
          </p:nvPicPr>
          <p:blipFill>
            <a:blip r:embed="rId5">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82187" y="3153766"/>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A087F6A3-C6D9-B30D-268E-01E156B11AB1}"/>
              </a:ext>
            </a:extLst>
          </p:cNvPr>
          <p:cNvGrpSpPr/>
          <p:nvPr/>
        </p:nvGrpSpPr>
        <p:grpSpPr>
          <a:xfrm>
            <a:off x="5205490" y="3833246"/>
            <a:ext cx="2413158" cy="485680"/>
            <a:chOff x="3827991" y="3892132"/>
            <a:chExt cx="2997088" cy="603204"/>
          </a:xfrm>
        </p:grpSpPr>
        <p:pic>
          <p:nvPicPr>
            <p:cNvPr id="3" name="Picture 20">
              <a:extLst>
                <a:ext uri="{FF2B5EF4-FFF2-40B4-BE49-F238E27FC236}">
                  <a16:creationId xmlns:a16="http://schemas.microsoft.com/office/drawing/2014/main" id="{A02E97D7-C35C-2EF1-D0EB-E8F4A230735F}"/>
                </a:ext>
              </a:extLst>
            </p:cNvPr>
            <p:cNvPicPr>
              <a:picLocks noChangeAspect="1" noChangeArrowheads="1"/>
            </p:cNvPicPr>
            <p:nvPr/>
          </p:nvPicPr>
          <p:blipFill>
            <a:blip r:embed="rId5">
              <a:graysc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a:extLst>
                <a:ext uri="{FF2B5EF4-FFF2-40B4-BE49-F238E27FC236}">
                  <a16:creationId xmlns:a16="http://schemas.microsoft.com/office/drawing/2014/main" id="{D619B76A-BDA6-9967-DBA8-CD5ADD8017D4}"/>
                </a:ext>
              </a:extLst>
            </p:cNvPr>
            <p:cNvPicPr>
              <a:picLocks noChangeAspect="1" noChangeArrowheads="1"/>
            </p:cNvPicPr>
            <p:nvPr/>
          </p:nvPicPr>
          <p:blipFill>
            <a:blip r:embed="rId5">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extLst>
                <a:ext uri="{FF2B5EF4-FFF2-40B4-BE49-F238E27FC236}">
                  <a16:creationId xmlns:a16="http://schemas.microsoft.com/office/drawing/2014/main" id="{D394099E-503F-BEE7-0554-0582ECA5EF58}"/>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a:extLst>
                <a:ext uri="{FF2B5EF4-FFF2-40B4-BE49-F238E27FC236}">
                  <a16:creationId xmlns:a16="http://schemas.microsoft.com/office/drawing/2014/main" id="{38C333FC-ED2F-7511-DC34-1805D3CCF399}"/>
                </a:ext>
              </a:extLst>
            </p:cNvPr>
            <p:cNvPicPr>
              <a:picLocks noChangeAspect="1" noChangeArrowheads="1"/>
            </p:cNvPicPr>
            <p:nvPr/>
          </p:nvPicPr>
          <p:blipFill>
            <a:blip r:embed="rId5">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389213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1CDBB6AC-006E-D5CD-5D24-231714DA4569}"/>
              </a:ext>
            </a:extLst>
          </p:cNvPr>
          <p:cNvGrpSpPr/>
          <p:nvPr/>
        </p:nvGrpSpPr>
        <p:grpSpPr>
          <a:xfrm>
            <a:off x="4259910" y="4574107"/>
            <a:ext cx="4239285" cy="425563"/>
            <a:chOff x="1519599" y="4621218"/>
            <a:chExt cx="6074944" cy="609837"/>
          </a:xfrm>
        </p:grpSpPr>
        <p:pic>
          <p:nvPicPr>
            <p:cNvPr id="18" name="Picture 20">
              <a:extLst>
                <a:ext uri="{FF2B5EF4-FFF2-40B4-BE49-F238E27FC236}">
                  <a16:creationId xmlns:a16="http://schemas.microsoft.com/office/drawing/2014/main" id="{488FCCD4-1F59-50B9-C369-93AFCFFB6EE0}"/>
                </a:ext>
              </a:extLst>
            </p:cNvPr>
            <p:cNvPicPr>
              <a:picLocks noChangeAspect="1" noChangeArrowheads="1"/>
            </p:cNvPicPr>
            <p:nvPr/>
          </p:nvPicPr>
          <p:blipFill>
            <a:blip r:embed="rId5">
              <a:grayscl/>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05847"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a:extLst>
                <a:ext uri="{FF2B5EF4-FFF2-40B4-BE49-F238E27FC236}">
                  <a16:creationId xmlns:a16="http://schemas.microsoft.com/office/drawing/2014/main" id="{B598E7D6-CB9A-04FC-4A14-CECF7ED58C9D}"/>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224123BB-897F-269B-926B-9E179868BBF7}"/>
                </a:ext>
              </a:extLst>
            </p:cNvPr>
            <p:cNvPicPr>
              <a:picLocks noChangeAspect="1" noChangeArrowheads="1"/>
            </p:cNvPicPr>
            <p:nvPr/>
          </p:nvPicPr>
          <p:blipFill>
            <a:blip r:embed="rId5">
              <a:grayscl/>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9D64C4A5-CE8B-2F9E-0E19-CB2065AF1ADB}"/>
                </a:ext>
              </a:extLst>
            </p:cNvPr>
            <p:cNvPicPr>
              <a:picLocks noChangeAspect="1" noChangeArrowheads="1"/>
            </p:cNvPicPr>
            <p:nvPr/>
          </p:nvPicPr>
          <p:blipFill>
            <a:blip r:embed="rId5">
              <a:grayscl/>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4621218"/>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a:extLst>
                <a:ext uri="{FF2B5EF4-FFF2-40B4-BE49-F238E27FC236}">
                  <a16:creationId xmlns:a16="http://schemas.microsoft.com/office/drawing/2014/main" id="{F00AE621-2ABF-FD68-5521-36561BA65184}"/>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a:extLst>
                <a:ext uri="{FF2B5EF4-FFF2-40B4-BE49-F238E27FC236}">
                  <a16:creationId xmlns:a16="http://schemas.microsoft.com/office/drawing/2014/main" id="{B04E3348-1950-B783-A16D-C2CD3A82A8BB}"/>
                </a:ext>
              </a:extLst>
            </p:cNvPr>
            <p:cNvPicPr>
              <a:picLocks noChangeAspect="1" noChangeArrowheads="1"/>
            </p:cNvPicPr>
            <p:nvPr/>
          </p:nvPicPr>
          <p:blipFill>
            <a:blip r:embed="rId5">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58527"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a:extLst>
                <a:ext uri="{FF2B5EF4-FFF2-40B4-BE49-F238E27FC236}">
                  <a16:creationId xmlns:a16="http://schemas.microsoft.com/office/drawing/2014/main" id="{E717B1C1-EE7C-8227-874C-2399620BE797}"/>
                </a:ext>
              </a:extLst>
            </p:cNvPr>
            <p:cNvPicPr>
              <a:picLocks noChangeAspect="1" noChangeArrowheads="1"/>
            </p:cNvPicPr>
            <p:nvPr/>
          </p:nvPicPr>
          <p:blipFill>
            <a:blip r:embed="rId5">
              <a:grayscl/>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9063"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32D19B65-54F6-FBA6-F351-213D9FE14115}"/>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9599" y="4627851"/>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77" name="Group 40976">
            <a:extLst>
              <a:ext uri="{FF2B5EF4-FFF2-40B4-BE49-F238E27FC236}">
                <a16:creationId xmlns:a16="http://schemas.microsoft.com/office/drawing/2014/main" id="{27196121-A815-791C-191A-BCB0E76BD535}"/>
              </a:ext>
            </a:extLst>
          </p:cNvPr>
          <p:cNvGrpSpPr/>
          <p:nvPr/>
        </p:nvGrpSpPr>
        <p:grpSpPr>
          <a:xfrm>
            <a:off x="3473148" y="5254851"/>
            <a:ext cx="5812810" cy="292987"/>
            <a:chOff x="-3097185" y="5373959"/>
            <a:chExt cx="12230656" cy="616470"/>
          </a:xfrm>
        </p:grpSpPr>
        <p:pic>
          <p:nvPicPr>
            <p:cNvPr id="40980" name="Picture 20">
              <a:extLst>
                <a:ext uri="{FF2B5EF4-FFF2-40B4-BE49-F238E27FC236}">
                  <a16:creationId xmlns:a16="http://schemas.microsoft.com/office/drawing/2014/main" id="{2CF0DAE7-82D8-A9F9-B5A4-D76799EF4846}"/>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44775"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20">
              <a:extLst>
                <a:ext uri="{FF2B5EF4-FFF2-40B4-BE49-F238E27FC236}">
                  <a16:creationId xmlns:a16="http://schemas.microsoft.com/office/drawing/2014/main" id="{2EAD5615-FB34-334B-5B55-982F468BBC90}"/>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75311"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20">
              <a:extLst>
                <a:ext uri="{FF2B5EF4-FFF2-40B4-BE49-F238E27FC236}">
                  <a16:creationId xmlns:a16="http://schemas.microsoft.com/office/drawing/2014/main" id="{FAFC5ED5-0756-E496-081C-3DA8E402760F}"/>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05847"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4" name="Picture 40983">
              <a:extLst>
                <a:ext uri="{FF2B5EF4-FFF2-40B4-BE49-F238E27FC236}">
                  <a16:creationId xmlns:a16="http://schemas.microsoft.com/office/drawing/2014/main" id="{ED861214-EC46-13C9-401B-373AFDE395AD}"/>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36383" y="5373959"/>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0">
              <a:extLst>
                <a:ext uri="{FF2B5EF4-FFF2-40B4-BE49-F238E27FC236}">
                  <a16:creationId xmlns:a16="http://schemas.microsoft.com/office/drawing/2014/main" id="{96BB1EEF-58DD-78C8-D954-6B963CE89180}"/>
                </a:ext>
              </a:extLst>
            </p:cNvPr>
            <p:cNvPicPr>
              <a:picLocks noChangeAspect="1" noChangeArrowheads="1"/>
            </p:cNvPicPr>
            <p:nvPr/>
          </p:nvPicPr>
          <p:blipFill>
            <a:blip r:embed="rId5">
              <a:grayscl/>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6691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6" name="Picture 20">
              <a:extLst>
                <a:ext uri="{FF2B5EF4-FFF2-40B4-BE49-F238E27FC236}">
                  <a16:creationId xmlns:a16="http://schemas.microsoft.com/office/drawing/2014/main" id="{ADD1108F-E9C3-4BE2-C8A8-2E71F4690800}"/>
                </a:ext>
              </a:extLst>
            </p:cNvPr>
            <p:cNvPicPr>
              <a:picLocks noChangeAspect="1" noChangeArrowheads="1"/>
            </p:cNvPicPr>
            <p:nvPr/>
          </p:nvPicPr>
          <p:blipFill>
            <a:blip r:embed="rId5">
              <a:grayscl/>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97455"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9" name="Picture 20">
              <a:extLst>
                <a:ext uri="{FF2B5EF4-FFF2-40B4-BE49-F238E27FC236}">
                  <a16:creationId xmlns:a16="http://schemas.microsoft.com/office/drawing/2014/main" id="{3FF39720-59E5-49B7-D0B4-B121E540E64B}"/>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27991"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0" name="Picture 40989">
              <a:extLst>
                <a:ext uri="{FF2B5EF4-FFF2-40B4-BE49-F238E27FC236}">
                  <a16:creationId xmlns:a16="http://schemas.microsoft.com/office/drawing/2014/main" id="{245CB8FB-C28F-C7C2-8BD0-0309E31E708D}"/>
                </a:ext>
              </a:extLst>
            </p:cNvPr>
            <p:cNvPicPr>
              <a:picLocks noChangeAspect="1" noChangeArrowheads="1"/>
            </p:cNvPicPr>
            <p:nvPr/>
          </p:nvPicPr>
          <p:blipFill>
            <a:blip r:embed="rId5">
              <a:grayscl/>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58527"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20">
              <a:extLst>
                <a:ext uri="{FF2B5EF4-FFF2-40B4-BE49-F238E27FC236}">
                  <a16:creationId xmlns:a16="http://schemas.microsoft.com/office/drawing/2014/main" id="{19AFB280-DAB9-8CFA-F88E-2CFEC029156E}"/>
                </a:ext>
              </a:extLst>
            </p:cNvPr>
            <p:cNvPicPr>
              <a:picLocks noChangeAspect="1" noChangeArrowheads="1"/>
            </p:cNvPicPr>
            <p:nvPr/>
          </p:nvPicPr>
          <p:blipFill>
            <a:blip r:embed="rId5">
              <a:grayscl/>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9063"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5" name="Picture 20">
              <a:extLst>
                <a:ext uri="{FF2B5EF4-FFF2-40B4-BE49-F238E27FC236}">
                  <a16:creationId xmlns:a16="http://schemas.microsoft.com/office/drawing/2014/main" id="{9363F0AD-6484-B534-F4E8-E135D12FBE1D}"/>
                </a:ext>
              </a:extLst>
            </p:cNvPr>
            <p:cNvPicPr>
              <a:picLocks noChangeAspect="1" noChangeArrowheads="1"/>
            </p:cNvPicPr>
            <p:nvPr/>
          </p:nvPicPr>
          <p:blipFill>
            <a:blip r:embed="rId5">
              <a:grayscl/>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959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9" name="Picture 20">
              <a:extLst>
                <a:ext uri="{FF2B5EF4-FFF2-40B4-BE49-F238E27FC236}">
                  <a16:creationId xmlns:a16="http://schemas.microsoft.com/office/drawing/2014/main" id="{830E5586-D1A3-6DE9-ACA7-8EA39F8289D9}"/>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0135"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4" name="Picture 41003">
              <a:extLst>
                <a:ext uri="{FF2B5EF4-FFF2-40B4-BE49-F238E27FC236}">
                  <a16:creationId xmlns:a16="http://schemas.microsoft.com/office/drawing/2014/main" id="{B7F77DB5-7659-FE85-8740-D54124CD7E11}"/>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29" y="5380592"/>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0" name="Picture 20">
              <a:extLst>
                <a:ext uri="{FF2B5EF4-FFF2-40B4-BE49-F238E27FC236}">
                  <a16:creationId xmlns:a16="http://schemas.microsoft.com/office/drawing/2014/main" id="{F7D60815-648D-AF3F-73C5-1D04F3C03A7A}"/>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88793"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1" name="Picture 20">
              <a:extLst>
                <a:ext uri="{FF2B5EF4-FFF2-40B4-BE49-F238E27FC236}">
                  <a16:creationId xmlns:a16="http://schemas.microsoft.com/office/drawing/2014/main" id="{BDACD809-7656-62EE-E6FC-393A49D4566C}"/>
                </a:ext>
              </a:extLst>
            </p:cNvPr>
            <p:cNvPicPr>
              <a:picLocks noChangeAspect="1" noChangeArrowheads="1"/>
            </p:cNvPicPr>
            <p:nvPr/>
          </p:nvPicPr>
          <p:blipFill>
            <a:blip r:embed="rId5">
              <a:grayscl/>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58257"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2" name="Picture 20">
              <a:extLst>
                <a:ext uri="{FF2B5EF4-FFF2-40B4-BE49-F238E27FC236}">
                  <a16:creationId xmlns:a16="http://schemas.microsoft.com/office/drawing/2014/main" id="{7E6D7155-BB36-1DDE-D7F7-135C74E7BB2D}"/>
                </a:ext>
              </a:extLst>
            </p:cNvPr>
            <p:cNvPicPr>
              <a:picLocks noChangeAspect="1" noChangeArrowheads="1"/>
            </p:cNvPicPr>
            <p:nvPr/>
          </p:nvPicPr>
          <p:blipFill>
            <a:blip r:embed="rId5">
              <a:grayscl/>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27721"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3" name="Picture 41012">
              <a:extLst>
                <a:ext uri="{FF2B5EF4-FFF2-40B4-BE49-F238E27FC236}">
                  <a16:creationId xmlns:a16="http://schemas.microsoft.com/office/drawing/2014/main" id="{951FCBA1-7E7F-FC89-41E0-A01B22F55836}"/>
                </a:ext>
              </a:extLst>
            </p:cNvPr>
            <p:cNvPicPr>
              <a:picLocks noChangeAspect="1" noChangeArrowheads="1"/>
            </p:cNvPicPr>
            <p:nvPr/>
          </p:nvPicPr>
          <p:blipFill>
            <a:blip r:embed="rId5">
              <a:grayscl/>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97185" y="5387225"/>
              <a:ext cx="688696" cy="6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4" name="TextBox 33">
            <a:extLst>
              <a:ext uri="{FF2B5EF4-FFF2-40B4-BE49-F238E27FC236}">
                <a16:creationId xmlns:a16="http://schemas.microsoft.com/office/drawing/2014/main" id="{D2DC7186-9974-76F5-C8ED-EA21754E8EDA}"/>
              </a:ext>
            </a:extLst>
          </p:cNvPr>
          <p:cNvSpPr txBox="1"/>
          <p:nvPr/>
        </p:nvSpPr>
        <p:spPr>
          <a:xfrm>
            <a:off x="7125339" y="3217547"/>
            <a:ext cx="244810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LVL 1: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$24</a:t>
            </a:r>
            <a:r>
              <a:rPr kumimoji="0" lang="en-US" sz="2000" b="0" i="0" u="none" strike="noStrike" kern="1200" cap="none" spc="0" normalizeH="0" noProof="0" dirty="0">
                <a:ln>
                  <a:noFill/>
                </a:ln>
                <a:solidFill>
                  <a:prstClr val="white"/>
                </a:solidFill>
                <a:effectLst/>
                <a:uLnTx/>
                <a:uFillTx/>
                <a:latin typeface="Roboto" pitchFamily="2" charset="0"/>
                <a:ea typeface="Roboto" pitchFamily="2" charset="0"/>
                <a:cs typeface="+mn-cs"/>
              </a:rPr>
              <a:t>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258(PP) </a:t>
            </a:r>
            <a:endParaRPr kumimoji="0" lang="en-US" sz="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41017" name="TextBox 33">
            <a:extLst>
              <a:ext uri="{FF2B5EF4-FFF2-40B4-BE49-F238E27FC236}">
                <a16:creationId xmlns:a16="http://schemas.microsoft.com/office/drawing/2014/main" id="{A29F2A87-8429-6ACA-0038-68AF8AE07BC9}"/>
              </a:ext>
            </a:extLst>
          </p:cNvPr>
          <p:cNvSpPr txBox="1"/>
          <p:nvPr/>
        </p:nvSpPr>
        <p:spPr>
          <a:xfrm>
            <a:off x="7686679" y="3881958"/>
            <a:ext cx="250902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LVL 2 :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$12</a:t>
            </a:r>
            <a:r>
              <a:rPr kumimoji="0" lang="en-US" sz="2000" b="0" i="0" u="none" strike="noStrike" kern="1200" cap="none" spc="0" normalizeH="0" noProof="0" dirty="0">
                <a:ln>
                  <a:noFill/>
                </a:ln>
                <a:solidFill>
                  <a:prstClr val="white"/>
                </a:solidFill>
                <a:effectLst/>
                <a:uLnTx/>
                <a:uFillTx/>
                <a:latin typeface="Roboto" pitchFamily="2" charset="0"/>
                <a:ea typeface="Roboto" pitchFamily="2" charset="0"/>
                <a:cs typeface="+mn-cs"/>
              </a:rPr>
              <a:t>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129(PP) </a:t>
            </a:r>
            <a:endParaRPr kumimoji="0" lang="en-US" sz="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41018" name="TextBox 33">
            <a:extLst>
              <a:ext uri="{FF2B5EF4-FFF2-40B4-BE49-F238E27FC236}">
                <a16:creationId xmlns:a16="http://schemas.microsoft.com/office/drawing/2014/main" id="{D4001A19-F377-85F4-2A43-C812785AD4F9}"/>
              </a:ext>
            </a:extLst>
          </p:cNvPr>
          <p:cNvSpPr txBox="1"/>
          <p:nvPr/>
        </p:nvSpPr>
        <p:spPr>
          <a:xfrm>
            <a:off x="8624289" y="4589927"/>
            <a:ext cx="22990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LVL 3: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$6 064(PP) </a:t>
            </a:r>
            <a:endParaRPr kumimoji="0" lang="en-US" sz="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41019" name="TextBox 33">
            <a:extLst>
              <a:ext uri="{FF2B5EF4-FFF2-40B4-BE49-F238E27FC236}">
                <a16:creationId xmlns:a16="http://schemas.microsoft.com/office/drawing/2014/main" id="{3B7E24A4-FF4C-467F-5A2B-E20D91DF676E}"/>
              </a:ext>
            </a:extLst>
          </p:cNvPr>
          <p:cNvSpPr txBox="1"/>
          <p:nvPr/>
        </p:nvSpPr>
        <p:spPr>
          <a:xfrm>
            <a:off x="9394072" y="5198137"/>
            <a:ext cx="22990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LVL 4: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$3</a:t>
            </a:r>
            <a:r>
              <a:rPr kumimoji="0" lang="en-US" sz="2000" b="0" i="0" u="none" strike="noStrike" kern="1200" cap="none" spc="0" normalizeH="0" noProof="0" dirty="0">
                <a:ln>
                  <a:noFill/>
                </a:ln>
                <a:solidFill>
                  <a:prstClr val="white"/>
                </a:solidFill>
                <a:effectLst/>
                <a:uLnTx/>
                <a:uFillTx/>
                <a:latin typeface="Roboto" pitchFamily="2" charset="0"/>
                <a:ea typeface="Roboto" pitchFamily="2" charset="0"/>
                <a:cs typeface="+mn-cs"/>
              </a:rPr>
              <a:t> </a:t>
            </a:r>
            <a:r>
              <a:rPr kumimoji="0" lang="en-US" sz="20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032(PP) </a:t>
            </a:r>
            <a:endParaRPr kumimoji="0" lang="en-US" sz="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14" name="TekstSylinder 13">
            <a:extLst>
              <a:ext uri="{FF2B5EF4-FFF2-40B4-BE49-F238E27FC236}">
                <a16:creationId xmlns:a16="http://schemas.microsoft.com/office/drawing/2014/main" id="{F2ABF279-DBF7-54B2-28E3-4A5096B99B22}"/>
              </a:ext>
            </a:extLst>
          </p:cNvPr>
          <p:cNvSpPr txBox="1"/>
          <p:nvPr/>
        </p:nvSpPr>
        <p:spPr>
          <a:xfrm>
            <a:off x="732263" y="2094215"/>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TURNOVER 8 LEVELS</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 $1 989 000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15" name="TekstSylinder 14">
            <a:extLst>
              <a:ext uri="{FF2B5EF4-FFF2-40B4-BE49-F238E27FC236}">
                <a16:creationId xmlns:a16="http://schemas.microsoft.com/office/drawing/2014/main" id="{28C3715E-FC0B-6FEB-D6CD-4287997EFC27}"/>
              </a:ext>
            </a:extLst>
          </p:cNvPr>
          <p:cNvSpPr txBox="1"/>
          <p:nvPr/>
        </p:nvSpPr>
        <p:spPr>
          <a:xfrm>
            <a:off x="732259" y="3077283"/>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TEAM: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$670 410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16" name="TekstSylinder 15">
            <a:extLst>
              <a:ext uri="{FF2B5EF4-FFF2-40B4-BE49-F238E27FC236}">
                <a16:creationId xmlns:a16="http://schemas.microsoft.com/office/drawing/2014/main" id="{87A49D1B-1BDB-133B-78C4-D2B00B702B8D}"/>
              </a:ext>
            </a:extLst>
          </p:cNvPr>
          <p:cNvSpPr txBox="1"/>
          <p:nvPr/>
        </p:nvSpPr>
        <p:spPr>
          <a:xfrm>
            <a:off x="732259" y="2416472"/>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UPLINE: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$36 894</a:t>
            </a:r>
          </a:p>
        </p:txBody>
      </p:sp>
      <p:sp>
        <p:nvSpPr>
          <p:cNvPr id="17" name="TekstSylinder 16">
            <a:extLst>
              <a:ext uri="{FF2B5EF4-FFF2-40B4-BE49-F238E27FC236}">
                <a16:creationId xmlns:a16="http://schemas.microsoft.com/office/drawing/2014/main" id="{53364BB9-C368-C210-E5E9-7117CE2F4B7A}"/>
              </a:ext>
            </a:extLst>
          </p:cNvPr>
          <p:cNvSpPr txBox="1"/>
          <p:nvPr/>
        </p:nvSpPr>
        <p:spPr>
          <a:xfrm>
            <a:off x="732258" y="3733648"/>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PNGVN: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$497 250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22" name="TekstSylinder 21">
            <a:extLst>
              <a:ext uri="{FF2B5EF4-FFF2-40B4-BE49-F238E27FC236}">
                <a16:creationId xmlns:a16="http://schemas.microsoft.com/office/drawing/2014/main" id="{425B11D2-AB45-B06E-BF79-453619D1E61C}"/>
              </a:ext>
            </a:extLst>
          </p:cNvPr>
          <p:cNvSpPr txBox="1"/>
          <p:nvPr/>
        </p:nvSpPr>
        <p:spPr>
          <a:xfrm>
            <a:off x="732257" y="4051880"/>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DIVIDEND: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$397 800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28" name="TekstSylinder 27">
            <a:extLst>
              <a:ext uri="{FF2B5EF4-FFF2-40B4-BE49-F238E27FC236}">
                <a16:creationId xmlns:a16="http://schemas.microsoft.com/office/drawing/2014/main" id="{35F62827-5CD4-9EEC-C974-238FB457AF54}"/>
              </a:ext>
            </a:extLst>
          </p:cNvPr>
          <p:cNvSpPr txBox="1"/>
          <p:nvPr/>
        </p:nvSpPr>
        <p:spPr>
          <a:xfrm>
            <a:off x="732256" y="4378583"/>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COMPANY: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$99 450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32" name="TekstSylinder 27">
            <a:extLst>
              <a:ext uri="{FF2B5EF4-FFF2-40B4-BE49-F238E27FC236}">
                <a16:creationId xmlns:a16="http://schemas.microsoft.com/office/drawing/2014/main" id="{D3E2C4AA-FC7F-5915-6BF4-80E805051DD8}"/>
              </a:ext>
            </a:extLst>
          </p:cNvPr>
          <p:cNvSpPr txBox="1"/>
          <p:nvPr/>
        </p:nvSpPr>
        <p:spPr>
          <a:xfrm>
            <a:off x="732258" y="3395515"/>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LOYALTY: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$238 680</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54" name="TekstSylinder 27">
            <a:extLst>
              <a:ext uri="{FF2B5EF4-FFF2-40B4-BE49-F238E27FC236}">
                <a16:creationId xmlns:a16="http://schemas.microsoft.com/office/drawing/2014/main" id="{16CB15F2-43BB-4446-9AC8-AD2615B5C2E9}"/>
              </a:ext>
            </a:extLst>
          </p:cNvPr>
          <p:cNvSpPr txBox="1"/>
          <p:nvPr/>
        </p:nvSpPr>
        <p:spPr>
          <a:xfrm>
            <a:off x="732259" y="2756990"/>
            <a:ext cx="369105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anose="02000000000000000000" pitchFamily="2" charset="0"/>
                <a:ea typeface="Roboto Thin" panose="02000000000000000000" pitchFamily="2" charset="0"/>
                <a:cs typeface="Roboto Thin" panose="02000000000000000000" pitchFamily="2" charset="0"/>
              </a:rPr>
              <a:t>YOU:		</a:t>
            </a:r>
            <a:r>
              <a:rPr kumimoji="0" lang="en-US" sz="1600" b="0" i="0" u="none" strike="noStrike" kern="1200" cap="none" spc="0" normalizeH="0" baseline="0" noProof="0" dirty="0">
                <a:ln>
                  <a:noFill/>
                </a:ln>
                <a:solidFill>
                  <a:prstClr val="white"/>
                </a:solidFill>
                <a:effectLst/>
                <a:uLnTx/>
                <a:uFillTx/>
                <a:latin typeface="Roboto" pitchFamily="2" charset="0"/>
                <a:ea typeface="Roboto" pitchFamily="2" charset="0"/>
              </a:rPr>
              <a:t>$48 516</a:t>
            </a:r>
            <a:endParaRPr kumimoji="0" lang="nb-NO" sz="1600" b="0" i="0" u="none" strike="noStrike" kern="120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2931037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78"/>
                                        </p:tgtEl>
                                        <p:attrNameLst>
                                          <p:attrName>style.visibility</p:attrName>
                                        </p:attrNameLst>
                                      </p:cBhvr>
                                      <p:to>
                                        <p:strVal val="visible"/>
                                      </p:to>
                                    </p:set>
                                    <p:anim calcmode="lin" valueType="num">
                                      <p:cBhvr>
                                        <p:cTn id="7" dur="500" fill="hold"/>
                                        <p:tgtEl>
                                          <p:spTgt spid="40978"/>
                                        </p:tgtEl>
                                        <p:attrNameLst>
                                          <p:attrName>ppt_w</p:attrName>
                                        </p:attrNameLst>
                                      </p:cBhvr>
                                      <p:tavLst>
                                        <p:tav tm="0">
                                          <p:val>
                                            <p:fltVal val="0"/>
                                          </p:val>
                                        </p:tav>
                                        <p:tav tm="100000">
                                          <p:val>
                                            <p:strVal val="#ppt_w"/>
                                          </p:val>
                                        </p:tav>
                                      </p:tavLst>
                                    </p:anim>
                                    <p:anim calcmode="lin" valueType="num">
                                      <p:cBhvr>
                                        <p:cTn id="8" dur="500" fill="hold"/>
                                        <p:tgtEl>
                                          <p:spTgt spid="40978"/>
                                        </p:tgtEl>
                                        <p:attrNameLst>
                                          <p:attrName>ppt_h</p:attrName>
                                        </p:attrNameLst>
                                      </p:cBhvr>
                                      <p:tavLst>
                                        <p:tav tm="0">
                                          <p:val>
                                            <p:fltVal val="0"/>
                                          </p:val>
                                        </p:tav>
                                        <p:tav tm="100000">
                                          <p:val>
                                            <p:strVal val="#ppt_h"/>
                                          </p:val>
                                        </p:tav>
                                      </p:tavLst>
                                    </p:anim>
                                    <p:animEffect transition="in" filter="fade">
                                      <p:cBhvr>
                                        <p:cTn id="9" dur="500"/>
                                        <p:tgtEl>
                                          <p:spTgt spid="4097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0981"/>
                                        </p:tgtEl>
                                        <p:attrNameLst>
                                          <p:attrName>style.visibility</p:attrName>
                                        </p:attrNameLst>
                                      </p:cBhvr>
                                      <p:to>
                                        <p:strVal val="visible"/>
                                      </p:to>
                                    </p:set>
                                    <p:anim calcmode="lin" valueType="num">
                                      <p:cBhvr>
                                        <p:cTn id="18" dur="500" fill="hold"/>
                                        <p:tgtEl>
                                          <p:spTgt spid="40981"/>
                                        </p:tgtEl>
                                        <p:attrNameLst>
                                          <p:attrName>ppt_w</p:attrName>
                                        </p:attrNameLst>
                                      </p:cBhvr>
                                      <p:tavLst>
                                        <p:tav tm="0">
                                          <p:val>
                                            <p:fltVal val="0"/>
                                          </p:val>
                                        </p:tav>
                                        <p:tav tm="100000">
                                          <p:val>
                                            <p:strVal val="#ppt_w"/>
                                          </p:val>
                                        </p:tav>
                                      </p:tavLst>
                                    </p:anim>
                                    <p:anim calcmode="lin" valueType="num">
                                      <p:cBhvr>
                                        <p:cTn id="19" dur="500" fill="hold"/>
                                        <p:tgtEl>
                                          <p:spTgt spid="40981"/>
                                        </p:tgtEl>
                                        <p:attrNameLst>
                                          <p:attrName>ppt_h</p:attrName>
                                        </p:attrNameLst>
                                      </p:cBhvr>
                                      <p:tavLst>
                                        <p:tav tm="0">
                                          <p:val>
                                            <p:fltVal val="0"/>
                                          </p:val>
                                        </p:tav>
                                        <p:tav tm="100000">
                                          <p:val>
                                            <p:strVal val="#ppt_h"/>
                                          </p:val>
                                        </p:tav>
                                      </p:tavLst>
                                    </p:anim>
                                    <p:animEffect transition="in" filter="fade">
                                      <p:cBhvr>
                                        <p:cTn id="20" dur="500"/>
                                        <p:tgtEl>
                                          <p:spTgt spid="4098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1014"/>
                                        </p:tgtEl>
                                        <p:attrNameLst>
                                          <p:attrName>style.visibility</p:attrName>
                                        </p:attrNameLst>
                                      </p:cBhvr>
                                      <p:to>
                                        <p:strVal val="visible"/>
                                      </p:to>
                                    </p:set>
                                    <p:anim calcmode="lin" valueType="num">
                                      <p:cBhvr>
                                        <p:cTn id="23" dur="500" fill="hold"/>
                                        <p:tgtEl>
                                          <p:spTgt spid="41014"/>
                                        </p:tgtEl>
                                        <p:attrNameLst>
                                          <p:attrName>ppt_w</p:attrName>
                                        </p:attrNameLst>
                                      </p:cBhvr>
                                      <p:tavLst>
                                        <p:tav tm="0">
                                          <p:val>
                                            <p:fltVal val="0"/>
                                          </p:val>
                                        </p:tav>
                                        <p:tav tm="100000">
                                          <p:val>
                                            <p:strVal val="#ppt_w"/>
                                          </p:val>
                                        </p:tav>
                                      </p:tavLst>
                                    </p:anim>
                                    <p:anim calcmode="lin" valueType="num">
                                      <p:cBhvr>
                                        <p:cTn id="24" dur="500" fill="hold"/>
                                        <p:tgtEl>
                                          <p:spTgt spid="41014"/>
                                        </p:tgtEl>
                                        <p:attrNameLst>
                                          <p:attrName>ppt_h</p:attrName>
                                        </p:attrNameLst>
                                      </p:cBhvr>
                                      <p:tavLst>
                                        <p:tav tm="0">
                                          <p:val>
                                            <p:fltVal val="0"/>
                                          </p:val>
                                        </p:tav>
                                        <p:tav tm="100000">
                                          <p:val>
                                            <p:strVal val="#ppt_h"/>
                                          </p:val>
                                        </p:tav>
                                      </p:tavLst>
                                    </p:anim>
                                    <p:animEffect transition="in" filter="fade">
                                      <p:cBhvr>
                                        <p:cTn id="25" dur="500"/>
                                        <p:tgtEl>
                                          <p:spTgt spid="41014"/>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017"/>
                                        </p:tgtEl>
                                        <p:attrNameLst>
                                          <p:attrName>style.visibility</p:attrName>
                                        </p:attrNameLst>
                                      </p:cBhvr>
                                      <p:to>
                                        <p:strVal val="visible"/>
                                      </p:to>
                                    </p:set>
                                    <p:anim calcmode="lin" valueType="num">
                                      <p:cBhvr>
                                        <p:cTn id="34" dur="500" fill="hold"/>
                                        <p:tgtEl>
                                          <p:spTgt spid="41017"/>
                                        </p:tgtEl>
                                        <p:attrNameLst>
                                          <p:attrName>ppt_w</p:attrName>
                                        </p:attrNameLst>
                                      </p:cBhvr>
                                      <p:tavLst>
                                        <p:tav tm="0">
                                          <p:val>
                                            <p:fltVal val="0"/>
                                          </p:val>
                                        </p:tav>
                                        <p:tav tm="100000">
                                          <p:val>
                                            <p:strVal val="#ppt_w"/>
                                          </p:val>
                                        </p:tav>
                                      </p:tavLst>
                                    </p:anim>
                                    <p:anim calcmode="lin" valueType="num">
                                      <p:cBhvr>
                                        <p:cTn id="35" dur="500" fill="hold"/>
                                        <p:tgtEl>
                                          <p:spTgt spid="41017"/>
                                        </p:tgtEl>
                                        <p:attrNameLst>
                                          <p:attrName>ppt_h</p:attrName>
                                        </p:attrNameLst>
                                      </p:cBhvr>
                                      <p:tavLst>
                                        <p:tav tm="0">
                                          <p:val>
                                            <p:fltVal val="0"/>
                                          </p:val>
                                        </p:tav>
                                        <p:tav tm="100000">
                                          <p:val>
                                            <p:strVal val="#ppt_h"/>
                                          </p:val>
                                        </p:tav>
                                      </p:tavLst>
                                    </p:anim>
                                    <p:animEffect transition="in" filter="fade">
                                      <p:cBhvr>
                                        <p:cTn id="36" dur="500"/>
                                        <p:tgtEl>
                                          <p:spTgt spid="41017"/>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1018"/>
                                        </p:tgtEl>
                                        <p:attrNameLst>
                                          <p:attrName>style.visibility</p:attrName>
                                        </p:attrNameLst>
                                      </p:cBhvr>
                                      <p:to>
                                        <p:strVal val="visible"/>
                                      </p:to>
                                    </p:set>
                                    <p:anim calcmode="lin" valueType="num">
                                      <p:cBhvr>
                                        <p:cTn id="45" dur="500" fill="hold"/>
                                        <p:tgtEl>
                                          <p:spTgt spid="41018"/>
                                        </p:tgtEl>
                                        <p:attrNameLst>
                                          <p:attrName>ppt_w</p:attrName>
                                        </p:attrNameLst>
                                      </p:cBhvr>
                                      <p:tavLst>
                                        <p:tav tm="0">
                                          <p:val>
                                            <p:fltVal val="0"/>
                                          </p:val>
                                        </p:tav>
                                        <p:tav tm="100000">
                                          <p:val>
                                            <p:strVal val="#ppt_w"/>
                                          </p:val>
                                        </p:tav>
                                      </p:tavLst>
                                    </p:anim>
                                    <p:anim calcmode="lin" valueType="num">
                                      <p:cBhvr>
                                        <p:cTn id="46" dur="500" fill="hold"/>
                                        <p:tgtEl>
                                          <p:spTgt spid="41018"/>
                                        </p:tgtEl>
                                        <p:attrNameLst>
                                          <p:attrName>ppt_h</p:attrName>
                                        </p:attrNameLst>
                                      </p:cBhvr>
                                      <p:tavLst>
                                        <p:tav tm="0">
                                          <p:val>
                                            <p:fltVal val="0"/>
                                          </p:val>
                                        </p:tav>
                                        <p:tav tm="100000">
                                          <p:val>
                                            <p:strVal val="#ppt_h"/>
                                          </p:val>
                                        </p:tav>
                                      </p:tavLst>
                                    </p:anim>
                                    <p:animEffect transition="in" filter="fade">
                                      <p:cBhvr>
                                        <p:cTn id="47" dur="500"/>
                                        <p:tgtEl>
                                          <p:spTgt spid="41018"/>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40977"/>
                                        </p:tgtEl>
                                        <p:attrNameLst>
                                          <p:attrName>style.visibility</p:attrName>
                                        </p:attrNameLst>
                                      </p:cBhvr>
                                      <p:to>
                                        <p:strVal val="visible"/>
                                      </p:to>
                                    </p:set>
                                    <p:anim calcmode="lin" valueType="num">
                                      <p:cBhvr>
                                        <p:cTn id="51" dur="500" fill="hold"/>
                                        <p:tgtEl>
                                          <p:spTgt spid="40977"/>
                                        </p:tgtEl>
                                        <p:attrNameLst>
                                          <p:attrName>ppt_w</p:attrName>
                                        </p:attrNameLst>
                                      </p:cBhvr>
                                      <p:tavLst>
                                        <p:tav tm="0">
                                          <p:val>
                                            <p:fltVal val="0"/>
                                          </p:val>
                                        </p:tav>
                                        <p:tav tm="100000">
                                          <p:val>
                                            <p:strVal val="#ppt_w"/>
                                          </p:val>
                                        </p:tav>
                                      </p:tavLst>
                                    </p:anim>
                                    <p:anim calcmode="lin" valueType="num">
                                      <p:cBhvr>
                                        <p:cTn id="52" dur="500" fill="hold"/>
                                        <p:tgtEl>
                                          <p:spTgt spid="40977"/>
                                        </p:tgtEl>
                                        <p:attrNameLst>
                                          <p:attrName>ppt_h</p:attrName>
                                        </p:attrNameLst>
                                      </p:cBhvr>
                                      <p:tavLst>
                                        <p:tav tm="0">
                                          <p:val>
                                            <p:fltVal val="0"/>
                                          </p:val>
                                        </p:tav>
                                        <p:tav tm="100000">
                                          <p:val>
                                            <p:strVal val="#ppt_h"/>
                                          </p:val>
                                        </p:tav>
                                      </p:tavLst>
                                    </p:anim>
                                    <p:animEffect transition="in" filter="fade">
                                      <p:cBhvr>
                                        <p:cTn id="53" dur="500"/>
                                        <p:tgtEl>
                                          <p:spTgt spid="4097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1019"/>
                                        </p:tgtEl>
                                        <p:attrNameLst>
                                          <p:attrName>style.visibility</p:attrName>
                                        </p:attrNameLst>
                                      </p:cBhvr>
                                      <p:to>
                                        <p:strVal val="visible"/>
                                      </p:to>
                                    </p:set>
                                    <p:anim calcmode="lin" valueType="num">
                                      <p:cBhvr>
                                        <p:cTn id="56" dur="500" fill="hold"/>
                                        <p:tgtEl>
                                          <p:spTgt spid="41019"/>
                                        </p:tgtEl>
                                        <p:attrNameLst>
                                          <p:attrName>ppt_w</p:attrName>
                                        </p:attrNameLst>
                                      </p:cBhvr>
                                      <p:tavLst>
                                        <p:tav tm="0">
                                          <p:val>
                                            <p:fltVal val="0"/>
                                          </p:val>
                                        </p:tav>
                                        <p:tav tm="100000">
                                          <p:val>
                                            <p:strVal val="#ppt_w"/>
                                          </p:val>
                                        </p:tav>
                                      </p:tavLst>
                                    </p:anim>
                                    <p:anim calcmode="lin" valueType="num">
                                      <p:cBhvr>
                                        <p:cTn id="57" dur="500" fill="hold"/>
                                        <p:tgtEl>
                                          <p:spTgt spid="41019"/>
                                        </p:tgtEl>
                                        <p:attrNameLst>
                                          <p:attrName>ppt_h</p:attrName>
                                        </p:attrNameLst>
                                      </p:cBhvr>
                                      <p:tavLst>
                                        <p:tav tm="0">
                                          <p:val>
                                            <p:fltVal val="0"/>
                                          </p:val>
                                        </p:tav>
                                        <p:tav tm="100000">
                                          <p:val>
                                            <p:strVal val="#ppt_h"/>
                                          </p:val>
                                        </p:tav>
                                      </p:tavLst>
                                    </p:anim>
                                    <p:animEffect transition="in" filter="fade">
                                      <p:cBhvr>
                                        <p:cTn id="58" dur="500"/>
                                        <p:tgtEl>
                                          <p:spTgt spid="4101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1000"/>
                                        <p:tgtEl>
                                          <p:spTgt spid="54"/>
                                        </p:tgtEl>
                                      </p:cBhvr>
                                    </p:animEffect>
                                    <p:anim calcmode="lin" valueType="num">
                                      <p:cBhvr>
                                        <p:cTn id="78" dur="1000" fill="hold"/>
                                        <p:tgtEl>
                                          <p:spTgt spid="54"/>
                                        </p:tgtEl>
                                        <p:attrNameLst>
                                          <p:attrName>ppt_x</p:attrName>
                                        </p:attrNameLst>
                                      </p:cBhvr>
                                      <p:tavLst>
                                        <p:tav tm="0">
                                          <p:val>
                                            <p:strVal val="#ppt_x"/>
                                          </p:val>
                                        </p:tav>
                                        <p:tav tm="100000">
                                          <p:val>
                                            <p:strVal val="#ppt_x"/>
                                          </p:val>
                                        </p:tav>
                                      </p:tavLst>
                                    </p:anim>
                                    <p:anim calcmode="lin" valueType="num">
                                      <p:cBhvr>
                                        <p:cTn id="7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anim calcmode="lin" valueType="num">
                                      <p:cBhvr>
                                        <p:cTn id="113" dur="1000" fill="hold"/>
                                        <p:tgtEl>
                                          <p:spTgt spid="28"/>
                                        </p:tgtEl>
                                        <p:attrNameLst>
                                          <p:attrName>ppt_x</p:attrName>
                                        </p:attrNameLst>
                                      </p:cBhvr>
                                      <p:tavLst>
                                        <p:tav tm="0">
                                          <p:val>
                                            <p:strVal val="#ppt_x"/>
                                          </p:val>
                                        </p:tav>
                                        <p:tav tm="100000">
                                          <p:val>
                                            <p:strVal val="#ppt_x"/>
                                          </p:val>
                                        </p:tav>
                                      </p:tavLst>
                                    </p:anim>
                                    <p:anim calcmode="lin" valueType="num">
                                      <p:cBhvr>
                                        <p:cTn id="1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4" grpId="0"/>
      <p:bldP spid="41017" grpId="0"/>
      <p:bldP spid="41018" grpId="0"/>
      <p:bldP spid="41019" grpId="0"/>
      <p:bldP spid="14" grpId="0"/>
      <p:bldP spid="15" grpId="0"/>
      <p:bldP spid="16" grpId="0"/>
      <p:bldP spid="17" grpId="0"/>
      <p:bldP spid="22" grpId="0"/>
      <p:bldP spid="28" grpId="0"/>
      <p:bldP spid="32"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grpSp>
        <p:nvGrpSpPr>
          <p:cNvPr id="22" name="Group 21">
            <a:extLst>
              <a:ext uri="{FF2B5EF4-FFF2-40B4-BE49-F238E27FC236}">
                <a16:creationId xmlns:a16="http://schemas.microsoft.com/office/drawing/2014/main" id="{55A6BC62-D244-EA4F-56CA-FC46AF8672DA}"/>
              </a:ext>
            </a:extLst>
          </p:cNvPr>
          <p:cNvGrpSpPr/>
          <p:nvPr/>
        </p:nvGrpSpPr>
        <p:grpSpPr>
          <a:xfrm>
            <a:off x="3373532" y="2250757"/>
            <a:ext cx="2992391" cy="2374934"/>
            <a:chOff x="3373532" y="2250757"/>
            <a:chExt cx="2992391" cy="2374934"/>
          </a:xfrm>
        </p:grpSpPr>
        <p:pic>
          <p:nvPicPr>
            <p:cNvPr id="4" name="Picture 3" descr="A blue lines in a black background&#10;&#10;Description automatically generated">
              <a:extLst>
                <a:ext uri="{FF2B5EF4-FFF2-40B4-BE49-F238E27FC236}">
                  <a16:creationId xmlns:a16="http://schemas.microsoft.com/office/drawing/2014/main" id="{CB3210FA-1B55-EC24-7539-9AE2D4CAE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532" y="2621863"/>
              <a:ext cx="2992391" cy="1614273"/>
            </a:xfrm>
            <a:prstGeom prst="rect">
              <a:avLst/>
            </a:prstGeom>
          </p:spPr>
        </p:pic>
        <p:grpSp>
          <p:nvGrpSpPr>
            <p:cNvPr id="6" name="Group 5">
              <a:extLst>
                <a:ext uri="{FF2B5EF4-FFF2-40B4-BE49-F238E27FC236}">
                  <a16:creationId xmlns:a16="http://schemas.microsoft.com/office/drawing/2014/main" id="{6D21FC70-1B71-A7B0-6B90-58775AE7AE6D}"/>
                </a:ext>
              </a:extLst>
            </p:cNvPr>
            <p:cNvGrpSpPr/>
            <p:nvPr/>
          </p:nvGrpSpPr>
          <p:grpSpPr>
            <a:xfrm>
              <a:off x="3689949" y="2250757"/>
              <a:ext cx="2170113" cy="2374934"/>
              <a:chOff x="5919703" y="2268285"/>
              <a:chExt cx="2170113" cy="2374934"/>
            </a:xfrm>
          </p:grpSpPr>
          <p:sp>
            <p:nvSpPr>
              <p:cNvPr id="8" name="TekstSylinder 17">
                <a:extLst>
                  <a:ext uri="{FF2B5EF4-FFF2-40B4-BE49-F238E27FC236}">
                    <a16:creationId xmlns:a16="http://schemas.microsoft.com/office/drawing/2014/main" id="{9E475F08-EDDA-12B7-7ED5-479026EB2C84}"/>
                  </a:ext>
                </a:extLst>
              </p:cNvPr>
              <p:cNvSpPr txBox="1">
                <a:spLocks noChangeArrowheads="1"/>
              </p:cNvSpPr>
              <p:nvPr/>
            </p:nvSpPr>
            <p:spPr bwMode="auto">
              <a:xfrm>
                <a:off x="5919703" y="3858389"/>
                <a:ext cx="2170113" cy="78483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28A5EF"/>
                    </a:solidFill>
                    <a:effectLst/>
                    <a:uLnTx/>
                    <a:uFillTx/>
                    <a:latin typeface="Roboto" pitchFamily="2" charset="0"/>
                    <a:ea typeface="Roboto" pitchFamily="2" charset="0"/>
                    <a:cs typeface="Roboto Medium" pitchFamily="2" charset="0"/>
                  </a:rPr>
                  <a:t>$500</a:t>
                </a:r>
                <a:endParaRPr kumimoji="0" lang="en-GB" altLang="nb-NO" sz="1600" b="1" i="0" u="none" strike="noStrike" kern="1200" cap="none" spc="0" normalizeH="0" baseline="0" noProof="0" dirty="0">
                  <a:ln>
                    <a:noFill/>
                  </a:ln>
                  <a:solidFill>
                    <a:srgbClr val="28A5EF"/>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28A5EF"/>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6 Levels</a:t>
                </a:r>
              </a:p>
            </p:txBody>
          </p:sp>
          <p:pic>
            <p:nvPicPr>
              <p:cNvPr id="9" name="Picture 8" descr="A picture containing hat, drawing, clipart, animated cartoon&#10;&#10;Description automatically generated">
                <a:extLst>
                  <a:ext uri="{FF2B5EF4-FFF2-40B4-BE49-F238E27FC236}">
                    <a16:creationId xmlns:a16="http://schemas.microsoft.com/office/drawing/2014/main" id="{B08C07E2-2B91-B04D-B2C3-8EF9CD8702FA}"/>
                  </a:ext>
                </a:extLst>
              </p:cNvPr>
              <p:cNvPicPr>
                <a:picLocks noChangeAspect="1"/>
              </p:cNvPicPr>
              <p:nvPr/>
            </p:nvPicPr>
            <p:blipFill>
              <a:blip r:embed="rId5"/>
              <a:stretch>
                <a:fillRect/>
              </a:stretch>
            </p:blipFill>
            <p:spPr>
              <a:xfrm>
                <a:off x="6317792" y="2268285"/>
                <a:ext cx="1373936" cy="1373935"/>
              </a:xfrm>
              <a:prstGeom prst="rect">
                <a:avLst/>
              </a:prstGeom>
            </p:spPr>
          </p:pic>
        </p:grpSp>
      </p:grpSp>
      <p:grpSp>
        <p:nvGrpSpPr>
          <p:cNvPr id="19" name="Group 18">
            <a:extLst>
              <a:ext uri="{FF2B5EF4-FFF2-40B4-BE49-F238E27FC236}">
                <a16:creationId xmlns:a16="http://schemas.microsoft.com/office/drawing/2014/main" id="{628BF8AE-1949-227D-4601-A1C6C10F7E32}"/>
              </a:ext>
            </a:extLst>
          </p:cNvPr>
          <p:cNvGrpSpPr/>
          <p:nvPr/>
        </p:nvGrpSpPr>
        <p:grpSpPr>
          <a:xfrm>
            <a:off x="905243" y="1278586"/>
            <a:ext cx="2233246" cy="3347106"/>
            <a:chOff x="905243" y="1278586"/>
            <a:chExt cx="2233246" cy="3347106"/>
          </a:xfrm>
        </p:grpSpPr>
        <p:pic>
          <p:nvPicPr>
            <p:cNvPr id="5" name="Picture 4" descr="A green light in the dark&#10;&#10;Description automatically generated">
              <a:extLst>
                <a:ext uri="{FF2B5EF4-FFF2-40B4-BE49-F238E27FC236}">
                  <a16:creationId xmlns:a16="http://schemas.microsoft.com/office/drawing/2014/main" id="{3BE1144D-B496-AA19-69D5-A0784CB1B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243" y="1278586"/>
              <a:ext cx="2233246" cy="2558928"/>
            </a:xfrm>
            <a:prstGeom prst="rect">
              <a:avLst/>
            </a:prstGeom>
          </p:spPr>
        </p:pic>
        <p:grpSp>
          <p:nvGrpSpPr>
            <p:cNvPr id="10" name="Group 9">
              <a:extLst>
                <a:ext uri="{FF2B5EF4-FFF2-40B4-BE49-F238E27FC236}">
                  <a16:creationId xmlns:a16="http://schemas.microsoft.com/office/drawing/2014/main" id="{31124E1B-E2F0-A8BE-D09A-30B1A53EC83B}"/>
                </a:ext>
              </a:extLst>
            </p:cNvPr>
            <p:cNvGrpSpPr/>
            <p:nvPr/>
          </p:nvGrpSpPr>
          <p:grpSpPr>
            <a:xfrm>
              <a:off x="1044683" y="2250757"/>
              <a:ext cx="1949450" cy="2374935"/>
              <a:chOff x="4209374" y="2268284"/>
              <a:chExt cx="1949450" cy="2374935"/>
            </a:xfrm>
          </p:grpSpPr>
          <p:sp>
            <p:nvSpPr>
              <p:cNvPr id="11" name="TekstSylinder 16">
                <a:extLst>
                  <a:ext uri="{FF2B5EF4-FFF2-40B4-BE49-F238E27FC236}">
                    <a16:creationId xmlns:a16="http://schemas.microsoft.com/office/drawing/2014/main" id="{1C6A7DE0-D6AB-3428-F71B-8E9F9ADC5F7A}"/>
                  </a:ext>
                </a:extLst>
              </p:cNvPr>
              <p:cNvSpPr txBox="1">
                <a:spLocks noChangeArrowheads="1"/>
              </p:cNvSpPr>
              <p:nvPr/>
            </p:nvSpPr>
            <p:spPr bwMode="auto">
              <a:xfrm>
                <a:off x="4209374" y="3858389"/>
                <a:ext cx="1949450" cy="78483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78BF3D"/>
                    </a:solidFill>
                    <a:effectLst/>
                    <a:uLnTx/>
                    <a:uFillTx/>
                    <a:latin typeface="Roboto" pitchFamily="2" charset="0"/>
                    <a:ea typeface="Roboto" pitchFamily="2" charset="0"/>
                    <a:cs typeface="Roboto Medium" pitchFamily="2" charset="0"/>
                  </a:rPr>
                  <a:t>$250</a:t>
                </a:r>
                <a:endParaRPr kumimoji="0" lang="en-GB" altLang="nb-NO" sz="1600" b="1" i="0" u="none" strike="noStrike" kern="1200" cap="none" spc="0" normalizeH="0" baseline="0" noProof="0" dirty="0">
                  <a:ln>
                    <a:noFill/>
                  </a:ln>
                  <a:solidFill>
                    <a:srgbClr val="78BF3D"/>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78BF3D"/>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5 Levels</a:t>
                </a:r>
              </a:p>
            </p:txBody>
          </p:sp>
          <p:pic>
            <p:nvPicPr>
              <p:cNvPr id="12" name="Picture 11" descr="Cartoon penguin wearing a hat and glasses&#10;&#10;Description automatically generated with low confidence">
                <a:extLst>
                  <a:ext uri="{FF2B5EF4-FFF2-40B4-BE49-F238E27FC236}">
                    <a16:creationId xmlns:a16="http://schemas.microsoft.com/office/drawing/2014/main" id="{1E725450-A153-CF6A-752D-48328F063464}"/>
                  </a:ext>
                </a:extLst>
              </p:cNvPr>
              <p:cNvPicPr>
                <a:picLocks noChangeAspect="1"/>
              </p:cNvPicPr>
              <p:nvPr/>
            </p:nvPicPr>
            <p:blipFill>
              <a:blip r:embed="rId7"/>
              <a:stretch>
                <a:fillRect/>
              </a:stretch>
            </p:blipFill>
            <p:spPr>
              <a:xfrm>
                <a:off x="4497131" y="2268284"/>
                <a:ext cx="1373936" cy="1373935"/>
              </a:xfrm>
              <a:prstGeom prst="rect">
                <a:avLst/>
              </a:prstGeom>
            </p:spPr>
          </p:pic>
        </p:grpSp>
      </p:grpSp>
      <p:grpSp>
        <p:nvGrpSpPr>
          <p:cNvPr id="23" name="Group 22">
            <a:extLst>
              <a:ext uri="{FF2B5EF4-FFF2-40B4-BE49-F238E27FC236}">
                <a16:creationId xmlns:a16="http://schemas.microsoft.com/office/drawing/2014/main" id="{ECFE6326-67EA-136E-7B92-3C1AA015097E}"/>
              </a:ext>
            </a:extLst>
          </p:cNvPr>
          <p:cNvGrpSpPr/>
          <p:nvPr/>
        </p:nvGrpSpPr>
        <p:grpSpPr>
          <a:xfrm>
            <a:off x="6384548" y="1726340"/>
            <a:ext cx="2083908" cy="2899017"/>
            <a:chOff x="6384548" y="1726340"/>
            <a:chExt cx="2083908" cy="2899017"/>
          </a:xfrm>
        </p:grpSpPr>
        <p:pic>
          <p:nvPicPr>
            <p:cNvPr id="3" name="Picture 2" descr="A black and white swirl&#10;&#10;Description automatically generated">
              <a:extLst>
                <a:ext uri="{FF2B5EF4-FFF2-40B4-BE49-F238E27FC236}">
                  <a16:creationId xmlns:a16="http://schemas.microsoft.com/office/drawing/2014/main" id="{EEEA70F6-41AC-7F3A-F229-B80D8052D5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4548" y="1726340"/>
              <a:ext cx="2083908" cy="2409680"/>
            </a:xfrm>
            <a:prstGeom prst="rect">
              <a:avLst/>
            </a:prstGeom>
          </p:spPr>
        </p:pic>
        <p:grpSp>
          <p:nvGrpSpPr>
            <p:cNvPr id="13" name="Group 12">
              <a:extLst>
                <a:ext uri="{FF2B5EF4-FFF2-40B4-BE49-F238E27FC236}">
                  <a16:creationId xmlns:a16="http://schemas.microsoft.com/office/drawing/2014/main" id="{B37E5906-4D50-C937-8FD0-2B5CD49E0F13}"/>
                </a:ext>
              </a:extLst>
            </p:cNvPr>
            <p:cNvGrpSpPr/>
            <p:nvPr/>
          </p:nvGrpSpPr>
          <p:grpSpPr>
            <a:xfrm>
              <a:off x="6552620" y="2253770"/>
              <a:ext cx="1804987" cy="2371587"/>
              <a:chOff x="7927028" y="2271298"/>
              <a:chExt cx="1804987" cy="2371587"/>
            </a:xfrm>
          </p:grpSpPr>
          <p:sp>
            <p:nvSpPr>
              <p:cNvPr id="14" name="TekstSylinder 17">
                <a:extLst>
                  <a:ext uri="{FF2B5EF4-FFF2-40B4-BE49-F238E27FC236}">
                    <a16:creationId xmlns:a16="http://schemas.microsoft.com/office/drawing/2014/main" id="{5FEAE921-E359-D4C4-388B-9B81D37F7EB4}"/>
                  </a:ext>
                </a:extLst>
              </p:cNvPr>
              <p:cNvSpPr txBox="1">
                <a:spLocks noChangeArrowheads="1"/>
              </p:cNvSpPr>
              <p:nvPr/>
            </p:nvSpPr>
            <p:spPr bwMode="auto">
              <a:xfrm>
                <a:off x="7927028" y="3858055"/>
                <a:ext cx="1804987" cy="78483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868686"/>
                    </a:solidFill>
                    <a:effectLst/>
                    <a:uLnTx/>
                    <a:uFillTx/>
                    <a:latin typeface="Roboto" pitchFamily="2" charset="0"/>
                    <a:ea typeface="Roboto" pitchFamily="2" charset="0"/>
                    <a:cs typeface="Roboto Medium" pitchFamily="2" charset="0"/>
                  </a:rPr>
                  <a:t>$1 000</a:t>
                </a:r>
                <a:endParaRPr kumimoji="0" lang="en-GB" altLang="nb-NO" sz="1600" b="1" i="0" u="none" strike="noStrike" kern="1200" cap="none" spc="0" normalizeH="0" baseline="0" noProof="0" dirty="0">
                  <a:ln>
                    <a:noFill/>
                  </a:ln>
                  <a:solidFill>
                    <a:srgbClr val="868686"/>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868686"/>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7 Levels</a:t>
                </a:r>
              </a:p>
            </p:txBody>
          </p:sp>
          <p:pic>
            <p:nvPicPr>
              <p:cNvPr id="15" name="Picture 14" descr="Cartoon of a bird wearing a suit and top hat&#10;&#10;Description automatically generated with low confidence">
                <a:extLst>
                  <a:ext uri="{FF2B5EF4-FFF2-40B4-BE49-F238E27FC236}">
                    <a16:creationId xmlns:a16="http://schemas.microsoft.com/office/drawing/2014/main" id="{FB6EE816-05D4-B109-F8F9-5A4E73BAFFCF}"/>
                  </a:ext>
                </a:extLst>
              </p:cNvPr>
              <p:cNvPicPr>
                <a:picLocks noChangeAspect="1"/>
              </p:cNvPicPr>
              <p:nvPr/>
            </p:nvPicPr>
            <p:blipFill>
              <a:blip r:embed="rId9"/>
              <a:stretch>
                <a:fillRect/>
              </a:stretch>
            </p:blipFill>
            <p:spPr>
              <a:xfrm>
                <a:off x="8141592" y="2271298"/>
                <a:ext cx="1373936" cy="1373935"/>
              </a:xfrm>
              <a:prstGeom prst="rect">
                <a:avLst/>
              </a:prstGeom>
            </p:spPr>
          </p:pic>
        </p:grpSp>
      </p:grpSp>
      <p:grpSp>
        <p:nvGrpSpPr>
          <p:cNvPr id="24" name="Group 23">
            <a:extLst>
              <a:ext uri="{FF2B5EF4-FFF2-40B4-BE49-F238E27FC236}">
                <a16:creationId xmlns:a16="http://schemas.microsoft.com/office/drawing/2014/main" id="{436E08C9-0845-A977-DE47-1BC35227B784}"/>
              </a:ext>
            </a:extLst>
          </p:cNvPr>
          <p:cNvGrpSpPr/>
          <p:nvPr/>
        </p:nvGrpSpPr>
        <p:grpSpPr>
          <a:xfrm>
            <a:off x="9053512" y="1719444"/>
            <a:ext cx="2340740" cy="2902900"/>
            <a:chOff x="9053512" y="1719444"/>
            <a:chExt cx="2340740" cy="2902900"/>
          </a:xfrm>
        </p:grpSpPr>
        <p:pic>
          <p:nvPicPr>
            <p:cNvPr id="2" name="Picture 1" descr="A yellow light swirl in the dark&#10;&#10;Description automatically generated">
              <a:extLst>
                <a:ext uri="{FF2B5EF4-FFF2-40B4-BE49-F238E27FC236}">
                  <a16:creationId xmlns:a16="http://schemas.microsoft.com/office/drawing/2014/main" id="{ECFE15E3-ACC1-BCCA-E912-BD3ABF327C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5654" y="1719444"/>
              <a:ext cx="2308598" cy="2591623"/>
            </a:xfrm>
            <a:prstGeom prst="rect">
              <a:avLst/>
            </a:prstGeom>
          </p:spPr>
        </p:pic>
        <p:grpSp>
          <p:nvGrpSpPr>
            <p:cNvPr id="16" name="Group 15">
              <a:extLst>
                <a:ext uri="{FF2B5EF4-FFF2-40B4-BE49-F238E27FC236}">
                  <a16:creationId xmlns:a16="http://schemas.microsoft.com/office/drawing/2014/main" id="{9E7E0959-1BCF-8106-5230-AF0ADDAE1D18}"/>
                </a:ext>
              </a:extLst>
            </p:cNvPr>
            <p:cNvGrpSpPr/>
            <p:nvPr/>
          </p:nvGrpSpPr>
          <p:grpSpPr>
            <a:xfrm>
              <a:off x="9053512" y="2250757"/>
              <a:ext cx="2298700" cy="2371587"/>
              <a:chOff x="9503010" y="2268285"/>
              <a:chExt cx="2298700" cy="2371587"/>
            </a:xfrm>
          </p:grpSpPr>
          <p:sp>
            <p:nvSpPr>
              <p:cNvPr id="17" name="TekstSylinder 17">
                <a:extLst>
                  <a:ext uri="{FF2B5EF4-FFF2-40B4-BE49-F238E27FC236}">
                    <a16:creationId xmlns:a16="http://schemas.microsoft.com/office/drawing/2014/main" id="{127147B1-EDE2-7A99-D68D-1CEC68A18782}"/>
                  </a:ext>
                </a:extLst>
              </p:cNvPr>
              <p:cNvSpPr txBox="1">
                <a:spLocks noChangeArrowheads="1"/>
              </p:cNvSpPr>
              <p:nvPr/>
            </p:nvSpPr>
            <p:spPr bwMode="auto">
              <a:xfrm>
                <a:off x="9503010" y="3855042"/>
                <a:ext cx="2298700" cy="784830"/>
              </a:xfrm>
              <a:prstGeom prst="rect">
                <a:avLst/>
              </a:prstGeom>
              <a:noFill/>
              <a:ln>
                <a:noFill/>
              </a:ln>
              <a:effectLst>
                <a:glow rad="228600">
                  <a:schemeClr val="accent3">
                    <a:satMod val="175000"/>
                    <a:alpha val="40000"/>
                  </a:schemeClr>
                </a:glow>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nb-NO" sz="2400" b="1" i="0" u="none" strike="noStrike" kern="1200" cap="none" spc="0" normalizeH="0" baseline="0" noProof="0" dirty="0">
                    <a:ln>
                      <a:noFill/>
                    </a:ln>
                    <a:solidFill>
                      <a:srgbClr val="9E712C"/>
                    </a:solidFill>
                    <a:effectLst/>
                    <a:uLnTx/>
                    <a:uFillTx/>
                    <a:latin typeface="Roboto" pitchFamily="2" charset="0"/>
                    <a:ea typeface="Roboto" pitchFamily="2" charset="0"/>
                    <a:cs typeface="Roboto Medium" pitchFamily="2" charset="0"/>
                  </a:rPr>
                  <a:t>$2 000</a:t>
                </a:r>
                <a:endParaRPr kumimoji="0" lang="en-GB" altLang="nb-NO" sz="1600" b="1" i="0" u="none" strike="noStrike" kern="1200" cap="none" spc="0" normalizeH="0" baseline="0" noProof="0" dirty="0">
                  <a:ln>
                    <a:noFill/>
                  </a:ln>
                  <a:solidFill>
                    <a:srgbClr val="9E712C"/>
                  </a:solidFill>
                  <a:effectLst/>
                  <a:uLnTx/>
                  <a:uFillTx/>
                  <a:latin typeface="Roboto" pitchFamily="2" charset="0"/>
                  <a:ea typeface="Roboto"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nb-NO" sz="500" b="0" i="0" u="none" strike="noStrike" kern="1200" cap="none" spc="0" normalizeH="0" baseline="0" noProof="0" dirty="0">
                  <a:ln>
                    <a:noFill/>
                  </a:ln>
                  <a:solidFill>
                    <a:srgbClr val="D59E3B"/>
                  </a:solidFill>
                  <a:effectLst/>
                  <a:uLnTx/>
                  <a:uFillTx/>
                  <a:latin typeface="Roboto Thin" pitchFamily="2" charset="0"/>
                  <a:ea typeface="Roboto Thin" pitchFamily="2" charset="0"/>
                  <a:cs typeface="Roboto" pitchFamily="2"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b-NO" sz="1600" b="0" i="0" u="none" strike="noStrike" kern="1200" cap="none" spc="0" normalizeH="0" baseline="0" noProof="0" dirty="0">
                    <a:ln>
                      <a:noFill/>
                    </a:ln>
                    <a:solidFill>
                      <a:schemeClr val="bg1"/>
                    </a:solidFill>
                    <a:effectLst/>
                    <a:uLnTx/>
                    <a:uFillTx/>
                    <a:latin typeface="Roboto Thin" pitchFamily="2" charset="0"/>
                    <a:ea typeface="Roboto Thin" pitchFamily="2" charset="0"/>
                    <a:cs typeface="Roboto" pitchFamily="2" charset="0"/>
                  </a:rPr>
                  <a:t>8 Levels</a:t>
                </a:r>
              </a:p>
            </p:txBody>
          </p:sp>
          <p:pic>
            <p:nvPicPr>
              <p:cNvPr id="18" name="Picture 17" descr="A picture containing cartoon, hat, screenshot, animation&#10;&#10;Description automatically generated">
                <a:extLst>
                  <a:ext uri="{FF2B5EF4-FFF2-40B4-BE49-F238E27FC236}">
                    <a16:creationId xmlns:a16="http://schemas.microsoft.com/office/drawing/2014/main" id="{617F7BAF-60D0-6062-4857-4B69699E1577}"/>
                  </a:ext>
                </a:extLst>
              </p:cNvPr>
              <p:cNvPicPr>
                <a:picLocks noChangeAspect="1"/>
              </p:cNvPicPr>
              <p:nvPr/>
            </p:nvPicPr>
            <p:blipFill>
              <a:blip r:embed="rId11"/>
              <a:stretch>
                <a:fillRect/>
              </a:stretch>
            </p:blipFill>
            <p:spPr>
              <a:xfrm>
                <a:off x="9965392" y="2268285"/>
                <a:ext cx="1373936" cy="1373935"/>
              </a:xfrm>
              <a:prstGeom prst="rect">
                <a:avLst/>
              </a:prstGeom>
            </p:spPr>
          </p:pic>
        </p:grpSp>
      </p:grpSp>
      <p:sp>
        <p:nvSpPr>
          <p:cNvPr id="20" name="TekstSylinder 15">
            <a:extLst>
              <a:ext uri="{FF2B5EF4-FFF2-40B4-BE49-F238E27FC236}">
                <a16:creationId xmlns:a16="http://schemas.microsoft.com/office/drawing/2014/main" id="{4B34DA57-B164-488E-B389-947A902936F4}"/>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KEEP YOUR REWARDS ACTIVE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NEW NFT </a:t>
            </a:r>
            <a:r>
              <a:rPr kumimoji="0" lang="en-GB" altLang="en-US" sz="2400" b="0" i="0" u="none" strike="noStrike" kern="1200" cap="none" spc="0" normalizeH="0" baseline="0" noProof="0">
                <a:ln>
                  <a:noFill/>
                </a:ln>
                <a:solidFill>
                  <a:prstClr val="white"/>
                </a:solidFill>
                <a:effectLst/>
                <a:uLnTx/>
                <a:uFillTx/>
                <a:latin typeface="Roboto Light" pitchFamily="2" charset="0"/>
                <a:ea typeface="Roboto Light" pitchFamily="2" charset="0"/>
                <a:cs typeface="+mn-cs"/>
              </a:rPr>
              <a:t>EVERY 30 </a:t>
            </a: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DAYS</a:t>
            </a:r>
          </a:p>
        </p:txBody>
      </p:sp>
    </p:spTree>
    <p:extLst>
      <p:ext uri="{BB962C8B-B14F-4D97-AF65-F5344CB8AC3E}">
        <p14:creationId xmlns:p14="http://schemas.microsoft.com/office/powerpoint/2010/main" val="208380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000" fill="hold"/>
                                        <p:tgtEl>
                                          <p:spTgt spid="24"/>
                                        </p:tgtEl>
                                        <p:attrNameLst>
                                          <p:attrName>ppt_w</p:attrName>
                                        </p:attrNameLst>
                                      </p:cBhvr>
                                      <p:tavLst>
                                        <p:tav tm="0">
                                          <p:val>
                                            <p:fltVal val="0"/>
                                          </p:val>
                                        </p:tav>
                                        <p:tav tm="100000">
                                          <p:val>
                                            <p:strVal val="#ppt_w"/>
                                          </p:val>
                                        </p:tav>
                                      </p:tavLst>
                                    </p:anim>
                                    <p:anim calcmode="lin" valueType="num">
                                      <p:cBhvr>
                                        <p:cTn id="29" dur="1000" fill="hold"/>
                                        <p:tgtEl>
                                          <p:spTgt spid="24"/>
                                        </p:tgtEl>
                                        <p:attrNameLst>
                                          <p:attrName>ppt_h</p:attrName>
                                        </p:attrNameLst>
                                      </p:cBhvr>
                                      <p:tavLst>
                                        <p:tav tm="0">
                                          <p:val>
                                            <p:fltVal val="0"/>
                                          </p:val>
                                        </p:tav>
                                        <p:tav tm="100000">
                                          <p:val>
                                            <p:strVal val="#ppt_h"/>
                                          </p:val>
                                        </p:tav>
                                      </p:tavLst>
                                    </p:anim>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pic>
        <p:nvPicPr>
          <p:cNvPr id="15" name="Picture 2">
            <a:extLst>
              <a:ext uri="{FF2B5EF4-FFF2-40B4-BE49-F238E27FC236}">
                <a16:creationId xmlns:a16="http://schemas.microsoft.com/office/drawing/2014/main" id="{5265CB8B-8AC9-680E-39E9-EBE41DC6C1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6642" y="4282508"/>
            <a:ext cx="3220692" cy="1027854"/>
          </a:xfrm>
          <a:prstGeom prst="rect">
            <a:avLst/>
          </a:prstGeom>
          <a:noFill/>
          <a:extLst>
            <a:ext uri="{909E8E84-426E-40DD-AFC4-6F175D3DCCD1}">
              <a14:hiddenFill xmlns:a14="http://schemas.microsoft.com/office/drawing/2010/main">
                <a:solidFill>
                  <a:srgbClr val="FFFFFF"/>
                </a:solidFill>
              </a14:hiddenFill>
            </a:ext>
          </a:extLst>
        </p:spPr>
      </p:pic>
      <p:sp>
        <p:nvSpPr>
          <p:cNvPr id="16" name="TekstSylinder 15">
            <a:extLst>
              <a:ext uri="{FF2B5EF4-FFF2-40B4-BE49-F238E27FC236}">
                <a16:creationId xmlns:a16="http://schemas.microsoft.com/office/drawing/2014/main" id="{F61D5447-2AE1-3485-7A51-5C63C6DA078F}"/>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PAY-IN</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PAY-OUT</a:t>
            </a:r>
          </a:p>
        </p:txBody>
      </p:sp>
      <p:pic>
        <p:nvPicPr>
          <p:cNvPr id="18" name="Picture 4" descr="Home visa">
            <a:extLst>
              <a:ext uri="{FF2B5EF4-FFF2-40B4-BE49-F238E27FC236}">
                <a16:creationId xmlns:a16="http://schemas.microsoft.com/office/drawing/2014/main" id="{243667D6-C760-B6A7-ADC1-1743E0825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62" y="2561787"/>
            <a:ext cx="971816" cy="3177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asterCard Logo - símbolo, significado logotipo, historia, PNG">
            <a:extLst>
              <a:ext uri="{FF2B5EF4-FFF2-40B4-BE49-F238E27FC236}">
                <a16:creationId xmlns:a16="http://schemas.microsoft.com/office/drawing/2014/main" id="{F1E796C6-A738-BFE6-38FE-DA850C183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100" y="2533462"/>
            <a:ext cx="665523" cy="3743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5A75EA2A-1429-8095-DB3A-45B3EB39FE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499" b="34979"/>
          <a:stretch/>
        </p:blipFill>
        <p:spPr bwMode="auto">
          <a:xfrm>
            <a:off x="6286393" y="2561784"/>
            <a:ext cx="1195309" cy="317709"/>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3745CC31-B4FD-4EB8-1AE5-5E46267BE9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3977" y="2547077"/>
            <a:ext cx="1001310" cy="347121"/>
          </a:xfrm>
          <a:prstGeom prst="rect">
            <a:avLst/>
          </a:prstGeom>
        </p:spPr>
      </p:pic>
      <p:pic>
        <p:nvPicPr>
          <p:cNvPr id="22" name="Picture 16" descr="XU Hub | Revolut">
            <a:extLst>
              <a:ext uri="{FF2B5EF4-FFF2-40B4-BE49-F238E27FC236}">
                <a16:creationId xmlns:a16="http://schemas.microsoft.com/office/drawing/2014/main" id="{4D53BF18-325F-72F3-6E1C-3D1A9228454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099" t="25203" r="9003" b="24749"/>
          <a:stretch/>
        </p:blipFill>
        <p:spPr bwMode="auto">
          <a:xfrm>
            <a:off x="4797776" y="2583839"/>
            <a:ext cx="1216026" cy="273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C5432B79-8653-0057-AC5A-B0A5C444E3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07562" y="2496698"/>
            <a:ext cx="1329920" cy="4244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Download HD Apple Pay With Stripe - Apple Pay Logo White Transparent PNG  Image - NicePNG.com">
            <a:extLst>
              <a:ext uri="{FF2B5EF4-FFF2-40B4-BE49-F238E27FC236}">
                <a16:creationId xmlns:a16="http://schemas.microsoft.com/office/drawing/2014/main" id="{A18B9647-AFF1-BC36-CA2B-C15F789B81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0245" y="2561785"/>
            <a:ext cx="677968" cy="317709"/>
          </a:xfrm>
          <a:prstGeom prst="rect">
            <a:avLst/>
          </a:prstGeom>
          <a:noFill/>
          <a:extLst>
            <a:ext uri="{909E8E84-426E-40DD-AFC4-6F175D3DCCD1}">
              <a14:hiddenFill xmlns:a14="http://schemas.microsoft.com/office/drawing/2010/main">
                <a:solidFill>
                  <a:srgbClr val="FFFFFF"/>
                </a:solidFill>
              </a14:hiddenFill>
            </a:ext>
          </a:extLst>
        </p:spPr>
      </p:pic>
      <p:sp>
        <p:nvSpPr>
          <p:cNvPr id="25" name="TekstSylinder 1">
            <a:extLst>
              <a:ext uri="{FF2B5EF4-FFF2-40B4-BE49-F238E27FC236}">
                <a16:creationId xmlns:a16="http://schemas.microsoft.com/office/drawing/2014/main" id="{2AE334C4-AF4B-DF4C-2EB8-53A4455FFD91}"/>
              </a:ext>
            </a:extLst>
          </p:cNvPr>
          <p:cNvSpPr txBox="1"/>
          <p:nvPr/>
        </p:nvSpPr>
        <p:spPr>
          <a:xfrm>
            <a:off x="732264" y="1986042"/>
            <a:ext cx="77805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PAY-IN OPTIONS</a:t>
            </a:r>
          </a:p>
        </p:txBody>
      </p:sp>
      <p:sp>
        <p:nvSpPr>
          <p:cNvPr id="26" name="TekstSylinder 1">
            <a:extLst>
              <a:ext uri="{FF2B5EF4-FFF2-40B4-BE49-F238E27FC236}">
                <a16:creationId xmlns:a16="http://schemas.microsoft.com/office/drawing/2014/main" id="{790BC26F-38F7-0677-A460-0FA1D1199575}"/>
              </a:ext>
            </a:extLst>
          </p:cNvPr>
          <p:cNvSpPr txBox="1"/>
          <p:nvPr/>
        </p:nvSpPr>
        <p:spPr>
          <a:xfrm>
            <a:off x="732264" y="3652072"/>
            <a:ext cx="7756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PAY-OUT OPTIONS</a:t>
            </a:r>
          </a:p>
        </p:txBody>
      </p:sp>
      <p:pic>
        <p:nvPicPr>
          <p:cNvPr id="1026" name="Picture 2" descr="Google Pay G Pay Logo transparent PNG - StickPNG">
            <a:extLst>
              <a:ext uri="{FF2B5EF4-FFF2-40B4-BE49-F238E27FC236}">
                <a16:creationId xmlns:a16="http://schemas.microsoft.com/office/drawing/2014/main" id="{A86B30C6-6C34-209B-CE97-9E4AD80FE5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5665" y="2559142"/>
            <a:ext cx="836595" cy="34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4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2" name="TekstSylinder 15">
            <a:extLst>
              <a:ext uri="{FF2B5EF4-FFF2-40B4-BE49-F238E27FC236}">
                <a16:creationId xmlns:a16="http://schemas.microsoft.com/office/drawing/2014/main" id="{16D283FA-6A90-4662-9A0E-24231D8059A4}"/>
              </a:ext>
            </a:extLst>
          </p:cNvPr>
          <p:cNvSpPr txBox="1">
            <a:spLocks noChangeArrowheads="1"/>
          </p:cNvSpPr>
          <p:nvPr/>
        </p:nvSpPr>
        <p:spPr bwMode="auto">
          <a:xfrm>
            <a:off x="732264" y="550422"/>
            <a:ext cx="1100745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DISCLAIMER</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
        <p:nvSpPr>
          <p:cNvPr id="3" name="TextBox 6">
            <a:extLst>
              <a:ext uri="{FF2B5EF4-FFF2-40B4-BE49-F238E27FC236}">
                <a16:creationId xmlns:a16="http://schemas.microsoft.com/office/drawing/2014/main" id="{5CA42192-FA43-16CA-9A76-D0C55EE83D6C}"/>
              </a:ext>
            </a:extLst>
          </p:cNvPr>
          <p:cNvSpPr txBox="1"/>
          <p:nvPr/>
        </p:nvSpPr>
        <p:spPr>
          <a:xfrm>
            <a:off x="732264" y="1494594"/>
            <a:ext cx="10739300" cy="40010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The GNG Community sells Brand Building NFT’s (Non-Fungible Token) and community related merchandise only to individuals who can legally purchase in the particular jurisdiction that they reside.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The Brand building NFT is not refundable, but the community member is free to sell the NFT to whom ever they want on the open market.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 </a:t>
            </a:r>
            <a:b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As an appreciation, GNG Community gift the community member our own PNGVN Token. If the Community member wants, he or she can invite others into the community and are then entitled to community rewards. Invitation is optional and NOT a requirement.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If the community member invites others into the community, the member becomes entitled to community rewards. The rewards can be used to purchase new NFTS , merchandise or withdraw it as a cash payment.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This presentation is not financial advice, it solely displays the opportunity for a community if things are done correctly and in a professional manner.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Our common responsibilities are described in GNG Community’s Terms and Conditions, GDPR and Earning Disclaimer. </a:t>
            </a:r>
          </a:p>
        </p:txBody>
      </p:sp>
    </p:spTree>
    <p:extLst>
      <p:ext uri="{BB962C8B-B14F-4D97-AF65-F5344CB8AC3E}">
        <p14:creationId xmlns:p14="http://schemas.microsoft.com/office/powerpoint/2010/main" val="897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1A7B72C5-218B-2417-F874-EA0BA14D7E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807" y="769859"/>
            <a:ext cx="3844653" cy="1241273"/>
          </a:xfrm>
          <a:prstGeom prst="rect">
            <a:avLst/>
          </a:prstGeom>
        </p:spPr>
      </p:pic>
      <p:grpSp>
        <p:nvGrpSpPr>
          <p:cNvPr id="10" name="Group 25">
            <a:extLst>
              <a:ext uri="{FF2B5EF4-FFF2-40B4-BE49-F238E27FC236}">
                <a16:creationId xmlns:a16="http://schemas.microsoft.com/office/drawing/2014/main" id="{582F528E-BD09-48B7-449F-9DFA29EED51F}"/>
              </a:ext>
            </a:extLst>
          </p:cNvPr>
          <p:cNvGrpSpPr/>
          <p:nvPr/>
        </p:nvGrpSpPr>
        <p:grpSpPr>
          <a:xfrm>
            <a:off x="625817" y="3172233"/>
            <a:ext cx="5517776" cy="2611615"/>
            <a:chOff x="578223" y="2972830"/>
            <a:chExt cx="5517776" cy="2611615"/>
          </a:xfrm>
        </p:grpSpPr>
        <p:sp>
          <p:nvSpPr>
            <p:cNvPr id="11" name="TextBox 5">
              <a:extLst>
                <a:ext uri="{FF2B5EF4-FFF2-40B4-BE49-F238E27FC236}">
                  <a16:creationId xmlns:a16="http://schemas.microsoft.com/office/drawing/2014/main" id="{FE8EFDCF-526C-656D-CB52-4DD359AB18C6}"/>
                </a:ext>
              </a:extLst>
            </p:cNvPr>
            <p:cNvSpPr txBox="1"/>
            <p:nvPr/>
          </p:nvSpPr>
          <p:spPr>
            <a:xfrm>
              <a:off x="578223" y="2972830"/>
              <a:ext cx="5517776"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BUILT FOR THE COMMUNITY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BY THE COMMUNITY</a:t>
              </a:r>
            </a:p>
          </p:txBody>
        </p:sp>
        <p:sp>
          <p:nvSpPr>
            <p:cNvPr id="12" name="TextBox 6">
              <a:extLst>
                <a:ext uri="{FF2B5EF4-FFF2-40B4-BE49-F238E27FC236}">
                  <a16:creationId xmlns:a16="http://schemas.microsoft.com/office/drawing/2014/main" id="{4CFC6949-E828-89D8-7475-703366C4F15D}"/>
                </a:ext>
              </a:extLst>
            </p:cNvPr>
            <p:cNvSpPr txBox="1"/>
            <p:nvPr/>
          </p:nvSpPr>
          <p:spPr>
            <a:xfrm>
              <a:off x="578223" y="5122780"/>
              <a:ext cx="465678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Medium" pitchFamily="2" charset="0"/>
                  <a:ea typeface="Roboto Medium" pitchFamily="2" charset="0"/>
                  <a:cs typeface="+mn-cs"/>
                </a:rPr>
                <a:t>WHEN WILL YOU BE A PART OF IT? </a:t>
              </a:r>
              <a:endParaRPr kumimoji="0" lang="en-US" altLang="en-US" sz="60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Medium" pitchFamily="2" charset="0"/>
                <a:ea typeface="Roboto Medium" pitchFamily="2" charset="0"/>
                <a:cs typeface="+mn-cs"/>
              </a:endParaRPr>
            </a:p>
          </p:txBody>
        </p:sp>
      </p:grpSp>
      <p:pic>
        <p:nvPicPr>
          <p:cNvPr id="2" name="Picture 1" descr="Icon&#10;&#10;Description automatically generated">
            <a:extLst>
              <a:ext uri="{FF2B5EF4-FFF2-40B4-BE49-F238E27FC236}">
                <a16:creationId xmlns:a16="http://schemas.microsoft.com/office/drawing/2014/main" id="{6EFF5453-635D-508B-9F24-5B268F73F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198" y="2978353"/>
            <a:ext cx="2288153" cy="952295"/>
          </a:xfrm>
          <a:prstGeom prst="rect">
            <a:avLst/>
          </a:prstGeom>
        </p:spPr>
      </p:pic>
      <p:pic>
        <p:nvPicPr>
          <p:cNvPr id="3" name="Picture 2" descr="Icon&#10;&#10;Description automatically generated">
            <a:extLst>
              <a:ext uri="{FF2B5EF4-FFF2-40B4-BE49-F238E27FC236}">
                <a16:creationId xmlns:a16="http://schemas.microsoft.com/office/drawing/2014/main" id="{A8CB0028-8734-3426-1255-BA5A2AAF1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7335" y="1561321"/>
            <a:ext cx="2399104" cy="1934161"/>
          </a:xfrm>
          <a:prstGeom prst="rect">
            <a:avLst/>
          </a:prstGeom>
        </p:spPr>
      </p:pic>
      <p:pic>
        <p:nvPicPr>
          <p:cNvPr id="7" name="Picture 6">
            <a:extLst>
              <a:ext uri="{FF2B5EF4-FFF2-40B4-BE49-F238E27FC236}">
                <a16:creationId xmlns:a16="http://schemas.microsoft.com/office/drawing/2014/main" id="{F5E13832-C698-2FF7-1C87-BDB72876662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125721" y="4309061"/>
            <a:ext cx="2826593" cy="2412815"/>
          </a:xfrm>
          <a:prstGeom prst="rect">
            <a:avLst/>
          </a:prstGeom>
        </p:spPr>
      </p:pic>
      <p:pic>
        <p:nvPicPr>
          <p:cNvPr id="19" name="Picture 18">
            <a:extLst>
              <a:ext uri="{FF2B5EF4-FFF2-40B4-BE49-F238E27FC236}">
                <a16:creationId xmlns:a16="http://schemas.microsoft.com/office/drawing/2014/main" id="{E5E29CC1-DD22-E85B-3073-C2C009C23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751" y="2411241"/>
            <a:ext cx="2819131" cy="1543288"/>
          </a:xfrm>
          <a:prstGeom prst="rect">
            <a:avLst/>
          </a:prstGeom>
        </p:spPr>
      </p:pic>
      <p:pic>
        <p:nvPicPr>
          <p:cNvPr id="20" name="Picture 19">
            <a:extLst>
              <a:ext uri="{FF2B5EF4-FFF2-40B4-BE49-F238E27FC236}">
                <a16:creationId xmlns:a16="http://schemas.microsoft.com/office/drawing/2014/main" id="{C6F869B7-10FC-5C3E-735F-A72BA49500D9}"/>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8455" y="2978353"/>
            <a:ext cx="894652" cy="782235"/>
          </a:xfrm>
          <a:prstGeom prst="rect">
            <a:avLst/>
          </a:prstGeom>
        </p:spPr>
      </p:pic>
      <p:pic>
        <p:nvPicPr>
          <p:cNvPr id="21" name="Picture 20">
            <a:extLst>
              <a:ext uri="{FF2B5EF4-FFF2-40B4-BE49-F238E27FC236}">
                <a16:creationId xmlns:a16="http://schemas.microsoft.com/office/drawing/2014/main" id="{2B637BE5-2FBE-F396-6315-74954649F50F}"/>
              </a:ext>
            </a:extLst>
          </p:cNvPr>
          <p:cNvPicPr>
            <a:picLocks noChangeAspect="1"/>
          </p:cNvPicPr>
          <p:nvPr/>
        </p:nvPicPr>
        <p:blipFill>
          <a:blip r:embed="rId9">
            <a:extLst>
              <a:ext uri="{BEBA8EAE-BF5A-486C-A8C5-ECC9F3942E4B}">
                <a14:imgProps xmlns:a14="http://schemas.microsoft.com/office/drawing/2010/main">
                  <a14:imgLayer r:embed="rId11">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66896">
            <a:off x="6456007" y="2944625"/>
            <a:ext cx="545004" cy="476521"/>
          </a:xfrm>
          <a:prstGeom prst="rect">
            <a:avLst/>
          </a:prstGeom>
        </p:spPr>
      </p:pic>
      <p:pic>
        <p:nvPicPr>
          <p:cNvPr id="22" name="Picture 21">
            <a:extLst>
              <a:ext uri="{FF2B5EF4-FFF2-40B4-BE49-F238E27FC236}">
                <a16:creationId xmlns:a16="http://schemas.microsoft.com/office/drawing/2014/main" id="{93B935A4-ECAD-8FCE-472C-85F0465418B3}"/>
              </a:ext>
            </a:extLst>
          </p:cNvPr>
          <p:cNvPicPr>
            <a:picLocks noChangeAspect="1"/>
          </p:cNvPicPr>
          <p:nvPr/>
        </p:nvPicPr>
        <p:blipFill>
          <a:blip r:embed="rId9">
            <a:extLst>
              <a:ext uri="{BEBA8EAE-BF5A-486C-A8C5-ECC9F3942E4B}">
                <a14:imgProps xmlns:a14="http://schemas.microsoft.com/office/drawing/2010/main">
                  <a14:imgLayer r:embed="rId12">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587982">
            <a:off x="6841945" y="2415473"/>
            <a:ext cx="232713" cy="203471"/>
          </a:xfrm>
          <a:prstGeom prst="rect">
            <a:avLst/>
          </a:prstGeom>
        </p:spPr>
      </p:pic>
      <p:pic>
        <p:nvPicPr>
          <p:cNvPr id="23" name="Picture 22" descr="A gold bull statue on a black background&#10;&#10;Description automatically generated with medium confidence">
            <a:extLst>
              <a:ext uri="{FF2B5EF4-FFF2-40B4-BE49-F238E27FC236}">
                <a16:creationId xmlns:a16="http://schemas.microsoft.com/office/drawing/2014/main" id="{E400E92A-080B-05AE-4B5B-40990035415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rot="716336" flipH="1">
            <a:off x="7879868" y="2103749"/>
            <a:ext cx="4342385" cy="4352786"/>
          </a:xfrm>
          <a:prstGeom prst="rect">
            <a:avLst/>
          </a:prstGeom>
        </p:spPr>
      </p:pic>
      <p:sp>
        <p:nvSpPr>
          <p:cNvPr id="24" name="TekstSylinder 37">
            <a:extLst>
              <a:ext uri="{FF2B5EF4-FFF2-40B4-BE49-F238E27FC236}">
                <a16:creationId xmlns:a16="http://schemas.microsoft.com/office/drawing/2014/main" id="{E196EB28-9791-0B68-B56A-55E0B10398F8}"/>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Tree>
    <p:extLst>
      <p:ext uri="{BB962C8B-B14F-4D97-AF65-F5344CB8AC3E}">
        <p14:creationId xmlns:p14="http://schemas.microsoft.com/office/powerpoint/2010/main" val="267842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700" fill="hold"/>
                                        <p:tgtEl>
                                          <p:spTgt spid="9"/>
                                        </p:tgtEl>
                                        <p:attrNameLst>
                                          <p:attrName>ppt_w</p:attrName>
                                        </p:attrNameLst>
                                      </p:cBhvr>
                                      <p:tavLst>
                                        <p:tav tm="0">
                                          <p:val>
                                            <p:fltVal val="0"/>
                                          </p:val>
                                        </p:tav>
                                        <p:tav tm="100000">
                                          <p:val>
                                            <p:strVal val="#ppt_w"/>
                                          </p:val>
                                        </p:tav>
                                      </p:tavLst>
                                    </p:anim>
                                    <p:anim calcmode="lin" valueType="num">
                                      <p:cBhvr>
                                        <p:cTn id="8" dur="700" fill="hold"/>
                                        <p:tgtEl>
                                          <p:spTgt spid="9"/>
                                        </p:tgtEl>
                                        <p:attrNameLst>
                                          <p:attrName>ppt_h</p:attrName>
                                        </p:attrNameLst>
                                      </p:cBhvr>
                                      <p:tavLst>
                                        <p:tav tm="0">
                                          <p:val>
                                            <p:fltVal val="0"/>
                                          </p:val>
                                        </p:tav>
                                        <p:tav tm="100000">
                                          <p:val>
                                            <p:strVal val="#ppt_h"/>
                                          </p:val>
                                        </p:tav>
                                      </p:tavLst>
                                    </p:anim>
                                    <p:animEffect transition="in" filter="fade">
                                      <p:cBhvr>
                                        <p:cTn id="9" dur="700"/>
                                        <p:tgtEl>
                                          <p:spTgt spid="9"/>
                                        </p:tgtEl>
                                      </p:cBhvr>
                                    </p:animEffect>
                                  </p:childTnLst>
                                </p:cTn>
                              </p:par>
                            </p:childTnLst>
                          </p:cTn>
                        </p:par>
                        <p:par>
                          <p:cTn id="10" fill="hold">
                            <p:stCondLst>
                              <p:cond delay="12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26" presetClass="emph" presetSubtype="0" fill="hold" nodeType="afterEffect">
                                  <p:stCondLst>
                                    <p:cond delay="100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3700"/>
                            </p:stCondLst>
                            <p:childTnLst>
                              <p:par>
                                <p:cTn id="21" presetID="5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Scale>
                                      <p:cBhvr>
                                        <p:cTn id="2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
                                        </p:tgtEl>
                                        <p:attrNameLst>
                                          <p:attrName>ppt_x</p:attrName>
                                          <p:attrName>ppt_y</p:attrName>
                                        </p:attrNameLst>
                                      </p:cBhvr>
                                    </p:animMotion>
                                    <p:animEffect transition="in" filter="fade">
                                      <p:cBhvr>
                                        <p:cTn id="25" dur="1000"/>
                                        <p:tgtEl>
                                          <p:spTgt spid="7"/>
                                        </p:tgtEl>
                                      </p:cBhvr>
                                    </p:animEffect>
                                  </p:childTnLst>
                                </p:cTn>
                              </p:par>
                            </p:childTnLst>
                          </p:cTn>
                        </p:par>
                        <p:par>
                          <p:cTn id="26" fill="hold">
                            <p:stCondLst>
                              <p:cond delay="4700"/>
                            </p:stCondLst>
                            <p:childTnLst>
                              <p:par>
                                <p:cTn id="27" presetID="52"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Scale>
                                      <p:cBhvr>
                                        <p:cTn id="29"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3"/>
                                        </p:tgtEl>
                                        <p:attrNameLst>
                                          <p:attrName>ppt_x</p:attrName>
                                          <p:attrName>ppt_y</p:attrName>
                                        </p:attrNameLst>
                                      </p:cBhvr>
                                    </p:animMotion>
                                    <p:animEffect transition="in" filter="fade">
                                      <p:cBhvr>
                                        <p:cTn id="31" dur="1000"/>
                                        <p:tgtEl>
                                          <p:spTgt spid="23"/>
                                        </p:tgtEl>
                                      </p:cBhvr>
                                    </p:animEffect>
                                  </p:childTnLst>
                                </p:cTn>
                              </p:par>
                            </p:childTnLst>
                          </p:cTn>
                        </p:par>
                        <p:par>
                          <p:cTn id="32" fill="hold">
                            <p:stCondLst>
                              <p:cond delay="5700"/>
                            </p:stCondLst>
                            <p:childTnLst>
                              <p:par>
                                <p:cTn id="33" presetID="15"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6700"/>
                            </p:stCondLst>
                            <p:childTnLst>
                              <p:par>
                                <p:cTn id="40" presetID="15"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 calcmode="lin" valueType="num">
                                      <p:cBhvr>
                                        <p:cTn id="44" dur="5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7200"/>
                            </p:stCondLst>
                            <p:childTnLst>
                              <p:par>
                                <p:cTn id="47" presetID="15"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7700"/>
                            </p:stCondLst>
                            <p:childTnLst>
                              <p:par>
                                <p:cTn id="54" presetID="22" presetClass="entr" presetSubtype="8"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1000"/>
                                        <p:tgtEl>
                                          <p:spTgt spid="3"/>
                                        </p:tgtEl>
                                      </p:cBhvr>
                                    </p:animEffect>
                                  </p:childTnLst>
                                </p:cTn>
                              </p:par>
                              <p:par>
                                <p:cTn id="57" presetID="22" presetClass="entr" presetSubtype="8" fill="hold" nodeType="withEffect">
                                  <p:stCondLst>
                                    <p:cond delay="50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FF49620-A010-A6C1-4C3D-219288DFB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75"/>
          <a:stretch/>
        </p:blipFill>
        <p:spPr bwMode="auto">
          <a:xfrm>
            <a:off x="2370136" y="1307552"/>
            <a:ext cx="7451725" cy="555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kstSylinder 15">
            <a:extLst>
              <a:ext uri="{FF2B5EF4-FFF2-40B4-BE49-F238E27FC236}">
                <a16:creationId xmlns:a16="http://schemas.microsoft.com/office/drawing/2014/main" id="{A3124940-BC67-1705-4FC1-85121071D53C}"/>
              </a:ext>
            </a:extLst>
          </p:cNvPr>
          <p:cNvSpPr txBox="1">
            <a:spLocks noChangeArrowheads="1"/>
          </p:cNvSpPr>
          <p:nvPr/>
        </p:nvSpPr>
        <p:spPr bwMode="auto">
          <a:xfrm>
            <a:off x="-2" y="2921833"/>
            <a:ext cx="12192000"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27 BILLION MARKET CAP IN 2023 </a:t>
            </a:r>
          </a:p>
        </p:txBody>
      </p:sp>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a:extLst>
              <a:ext uri="{FF2B5EF4-FFF2-40B4-BE49-F238E27FC236}">
                <a16:creationId xmlns:a16="http://schemas.microsoft.com/office/drawing/2014/main" id="{E9F6EAB4-78ED-BBC4-6464-2D9EAD9D245B}"/>
              </a:ext>
            </a:extLst>
          </p:cNvPr>
          <p:cNvSpPr txBox="1">
            <a:spLocks noChangeArrowheads="1"/>
          </p:cNvSpPr>
          <p:nvPr/>
        </p:nvSpPr>
        <p:spPr bwMode="auto">
          <a:xfrm>
            <a:off x="731838" y="5613400"/>
            <a:ext cx="2808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b-NO" altLang="nb-NO" sz="1600" i="1" dirty="0">
                <a:solidFill>
                  <a:srgbClr val="FFFFFF"/>
                </a:solidFill>
                <a:latin typeface="Roboto Thin" pitchFamily="2" charset="0"/>
                <a:ea typeface="Roboto Thin" pitchFamily="2" charset="0"/>
              </a:rPr>
              <a:t>Sources: Gatner, Fortune, Statista and Technavio</a:t>
            </a:r>
            <a:endParaRPr lang="nb-NO" altLang="nb-NO" sz="1600" i="1" dirty="0">
              <a:solidFill>
                <a:srgbClr val="000000"/>
              </a:solidFill>
              <a:latin typeface="Roboto Thin" pitchFamily="2" charset="0"/>
              <a:ea typeface="Roboto Thin" pitchFamily="2" charset="0"/>
            </a:endParaRPr>
          </a:p>
        </p:txBody>
      </p:sp>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schemeClr val="bg1">
                    <a:lumMod val="65000"/>
                    <a:alpha val="30000"/>
                  </a:schemeClr>
                </a:solidFill>
                <a:effectLst/>
                <a:uLnTx/>
                <a:uFillTx/>
                <a:latin typeface="Calibri Light" panose="020F0302020204030204" pitchFamily="34" charset="0"/>
                <a:ea typeface="+mn-ea"/>
                <a:cs typeface="+mn-cs"/>
              </a:rPr>
              <a:t>A Global NFT Group Product</a:t>
            </a:r>
          </a:p>
        </p:txBody>
      </p:sp>
      <p:sp>
        <p:nvSpPr>
          <p:cNvPr id="9" name="TekstSylinder 15">
            <a:extLst>
              <a:ext uri="{FF2B5EF4-FFF2-40B4-BE49-F238E27FC236}">
                <a16:creationId xmlns:a16="http://schemas.microsoft.com/office/drawing/2014/main" id="{0A038DEF-705A-64F2-EAD0-60ABDB64AB20}"/>
              </a:ext>
            </a:extLst>
          </p:cNvPr>
          <p:cNvSpPr txBox="1">
            <a:spLocks noChangeArrowheads="1"/>
          </p:cNvSpPr>
          <p:nvPr/>
        </p:nvSpPr>
        <p:spPr bwMode="auto">
          <a:xfrm>
            <a:off x="-2" y="2921832"/>
            <a:ext cx="12191998"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147 BILLION IN 2026</a:t>
            </a:r>
          </a:p>
        </p:txBody>
      </p:sp>
      <p:sp>
        <p:nvSpPr>
          <p:cNvPr id="12" name="TekstSylinder 15">
            <a:extLst>
              <a:ext uri="{FF2B5EF4-FFF2-40B4-BE49-F238E27FC236}">
                <a16:creationId xmlns:a16="http://schemas.microsoft.com/office/drawing/2014/main" id="{9884BC6D-B410-DAE9-AF91-8F74B0BD4CE4}"/>
              </a:ext>
            </a:extLst>
          </p:cNvPr>
          <p:cNvSpPr txBox="1">
            <a:spLocks noChangeArrowheads="1"/>
          </p:cNvSpPr>
          <p:nvPr/>
        </p:nvSpPr>
        <p:spPr bwMode="auto">
          <a:xfrm>
            <a:off x="0" y="2921832"/>
            <a:ext cx="12192000"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1 TRILLION $ IN 2030 </a:t>
            </a:r>
          </a:p>
        </p:txBody>
      </p:sp>
      <p:sp>
        <p:nvSpPr>
          <p:cNvPr id="3" name="TekstSylinder 15">
            <a:extLst>
              <a:ext uri="{FF2B5EF4-FFF2-40B4-BE49-F238E27FC236}">
                <a16:creationId xmlns:a16="http://schemas.microsoft.com/office/drawing/2014/main" id="{F06F1DDB-362A-0D3B-49A4-469307391759}"/>
              </a:ext>
            </a:extLst>
          </p:cNvPr>
          <p:cNvSpPr txBox="1">
            <a:spLocks noChangeArrowheads="1"/>
          </p:cNvSpPr>
          <p:nvPr/>
        </p:nvSpPr>
        <p:spPr bwMode="auto">
          <a:xfrm>
            <a:off x="0" y="2269940"/>
            <a:ext cx="12191998" cy="5355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3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rPr>
              <a:t>NFT MARKET</a:t>
            </a:r>
            <a:endParaRPr lang="en-US" altLang="en-US" sz="7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endParaRPr>
          </a:p>
        </p:txBody>
      </p:sp>
      <p:sp>
        <p:nvSpPr>
          <p:cNvPr id="2" name="TextBox 1">
            <a:extLst>
              <a:ext uri="{FF2B5EF4-FFF2-40B4-BE49-F238E27FC236}">
                <a16:creationId xmlns:a16="http://schemas.microsoft.com/office/drawing/2014/main" id="{592C3FB2-E430-DE43-A196-C6699348BB33}"/>
              </a:ext>
            </a:extLst>
          </p:cNvPr>
          <p:cNvSpPr txBox="1"/>
          <p:nvPr/>
        </p:nvSpPr>
        <p:spPr>
          <a:xfrm>
            <a:off x="-792480" y="853440"/>
            <a:ext cx="184731" cy="369332"/>
          </a:xfrm>
          <a:prstGeom prst="rect">
            <a:avLst/>
          </a:prstGeom>
          <a:noFill/>
        </p:spPr>
        <p:txBody>
          <a:bodyPr wrap="none" rtlCol="0">
            <a:spAutoFit/>
          </a:bodyPr>
          <a:lstStyle/>
          <a:p>
            <a:endParaRPr lang="en-US" dirty="0"/>
          </a:p>
        </p:txBody>
      </p:sp>
      <p:sp>
        <p:nvSpPr>
          <p:cNvPr id="6" name="TekstSylinder 15">
            <a:extLst>
              <a:ext uri="{FF2B5EF4-FFF2-40B4-BE49-F238E27FC236}">
                <a16:creationId xmlns:a16="http://schemas.microsoft.com/office/drawing/2014/main" id="{D5B2C4F6-5EA7-D355-8D17-056318A33B3D}"/>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DID YOU KNOW?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1" i="0" u="none" strike="noStrike" kern="1200" cap="none" spc="-150" normalizeH="0" baseline="0" noProof="0" dirty="0">
                <a:ln>
                  <a:noFill/>
                </a:ln>
                <a:solidFill>
                  <a:prstClr val="white"/>
                </a:solidFill>
                <a:effectLst>
                  <a:glow rad="86647">
                    <a:srgbClr val="BA8430">
                      <a:alpha val="19589"/>
                    </a:srgbClr>
                  </a:glow>
                </a:effectLst>
                <a:uLnTx/>
                <a:uFillTx/>
                <a:latin typeface="Roboto Light" pitchFamily="2" charset="0"/>
                <a:ea typeface="Roboto Light" pitchFamily="2" charset="0"/>
                <a:cs typeface="+mn-cs"/>
              </a:rPr>
              <a:t>THAT THE</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Tree>
    <p:extLst>
      <p:ext uri="{BB962C8B-B14F-4D97-AF65-F5344CB8AC3E}">
        <p14:creationId xmlns:p14="http://schemas.microsoft.com/office/powerpoint/2010/main" val="104676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6"/>
                                        </p:tgtEl>
                                        <p:attrNameLst>
                                          <p:attrName>ppt_w</p:attrName>
                                        </p:attrNameLst>
                                      </p:cBhvr>
                                      <p:tavLst>
                                        <p:tav tm="0">
                                          <p:val>
                                            <p:strVal val="ppt_w"/>
                                          </p:val>
                                        </p:tav>
                                        <p:tav tm="100000">
                                          <p:val>
                                            <p:fltVal val="0"/>
                                          </p:val>
                                        </p:tav>
                                      </p:tavLst>
                                    </p:anim>
                                    <p:anim calcmode="lin" valueType="num">
                                      <p:cBhvr>
                                        <p:cTn id="19" dur="500"/>
                                        <p:tgtEl>
                                          <p:spTgt spid="26"/>
                                        </p:tgtEl>
                                        <p:attrNameLst>
                                          <p:attrName>ppt_h</p:attrName>
                                        </p:attrNameLst>
                                      </p:cBhvr>
                                      <p:tavLst>
                                        <p:tav tm="0">
                                          <p:val>
                                            <p:strVal val="ppt_h"/>
                                          </p:val>
                                        </p:tav>
                                        <p:tav tm="100000">
                                          <p:val>
                                            <p:fltVal val="0"/>
                                          </p:val>
                                        </p:tav>
                                      </p:tavLst>
                                    </p:anim>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1000"/>
                            </p:stCondLst>
                            <p:childTnLst>
                              <p:par>
                                <p:cTn id="42" presetID="22" presetClass="entr" presetSubtype="4" fill="hold" nodeType="after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p:bldP spid="9" grpId="0"/>
      <p:bldP spid="9" grpId="1"/>
      <p:bldP spid="1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FF49620-A010-A6C1-4C3D-219288DFB8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75"/>
          <a:stretch/>
        </p:blipFill>
        <p:spPr bwMode="auto">
          <a:xfrm>
            <a:off x="2398271" y="1307552"/>
            <a:ext cx="7451725" cy="555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kstSylinder 15">
            <a:extLst>
              <a:ext uri="{FF2B5EF4-FFF2-40B4-BE49-F238E27FC236}">
                <a16:creationId xmlns:a16="http://schemas.microsoft.com/office/drawing/2014/main" id="{A3124940-BC67-1705-4FC1-85121071D53C}"/>
              </a:ext>
            </a:extLst>
          </p:cNvPr>
          <p:cNvSpPr txBox="1">
            <a:spLocks noChangeArrowheads="1"/>
          </p:cNvSpPr>
          <p:nvPr/>
        </p:nvSpPr>
        <p:spPr bwMode="auto">
          <a:xfrm>
            <a:off x="-2" y="2921833"/>
            <a:ext cx="12192000"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DO YOU BELIEVE</a:t>
            </a:r>
          </a:p>
        </p:txBody>
      </p:sp>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schemeClr val="bg1">
                    <a:lumMod val="65000"/>
                    <a:alpha val="30000"/>
                  </a:schemeClr>
                </a:solidFill>
                <a:effectLst/>
                <a:uLnTx/>
                <a:uFillTx/>
                <a:latin typeface="Calibri Light" panose="020F0302020204030204" pitchFamily="34" charset="0"/>
                <a:ea typeface="+mn-ea"/>
                <a:cs typeface="+mn-cs"/>
              </a:rPr>
              <a:t>A Global NFT Group Product</a:t>
            </a:r>
          </a:p>
        </p:txBody>
      </p:sp>
      <p:sp>
        <p:nvSpPr>
          <p:cNvPr id="9" name="TekstSylinder 15">
            <a:extLst>
              <a:ext uri="{FF2B5EF4-FFF2-40B4-BE49-F238E27FC236}">
                <a16:creationId xmlns:a16="http://schemas.microsoft.com/office/drawing/2014/main" id="{0A038DEF-705A-64F2-EAD0-60ABDB64AB20}"/>
              </a:ext>
            </a:extLst>
          </p:cNvPr>
          <p:cNvSpPr txBox="1">
            <a:spLocks noChangeArrowheads="1"/>
          </p:cNvSpPr>
          <p:nvPr/>
        </p:nvSpPr>
        <p:spPr bwMode="auto">
          <a:xfrm>
            <a:off x="2" y="2921833"/>
            <a:ext cx="12191998"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THE SAME AS US &amp; MOST EXPERTS </a:t>
            </a:r>
          </a:p>
        </p:txBody>
      </p:sp>
      <p:sp>
        <p:nvSpPr>
          <p:cNvPr id="12" name="TekstSylinder 15">
            <a:extLst>
              <a:ext uri="{FF2B5EF4-FFF2-40B4-BE49-F238E27FC236}">
                <a16:creationId xmlns:a16="http://schemas.microsoft.com/office/drawing/2014/main" id="{9884BC6D-B410-DAE9-AF91-8F74B0BD4CE4}"/>
              </a:ext>
            </a:extLst>
          </p:cNvPr>
          <p:cNvSpPr txBox="1">
            <a:spLocks noChangeArrowheads="1"/>
          </p:cNvSpPr>
          <p:nvPr/>
        </p:nvSpPr>
        <p:spPr bwMode="auto">
          <a:xfrm>
            <a:off x="-164125" y="2945721"/>
            <a:ext cx="12356126" cy="1006429"/>
          </a:xfrm>
          <a:prstGeom prst="rect">
            <a:avLst/>
          </a:prstGeom>
          <a:noFill/>
          <a:ln>
            <a:noFill/>
          </a:ln>
          <a:effectLst>
            <a:glow rad="1104692">
              <a:schemeClr val="accent6">
                <a:satMod val="175000"/>
              </a:schemeClr>
            </a:glow>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6600" b="1"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1905000">
                    <a:schemeClr val="tx1">
                      <a:alpha val="78000"/>
                    </a:schemeClr>
                  </a:glow>
                </a:effectLst>
                <a:latin typeface="Agency FB" panose="020B0503020202020204" pitchFamily="34" charset="0"/>
              </a:rPr>
              <a:t>THEN GNG IS THE ONLY PLACE TO BE </a:t>
            </a:r>
          </a:p>
        </p:txBody>
      </p:sp>
      <p:sp>
        <p:nvSpPr>
          <p:cNvPr id="3" name="TekstSylinder 15">
            <a:extLst>
              <a:ext uri="{FF2B5EF4-FFF2-40B4-BE49-F238E27FC236}">
                <a16:creationId xmlns:a16="http://schemas.microsoft.com/office/drawing/2014/main" id="{F06F1DDB-362A-0D3B-49A4-469307391759}"/>
              </a:ext>
            </a:extLst>
          </p:cNvPr>
          <p:cNvSpPr txBox="1">
            <a:spLocks noChangeArrowheads="1"/>
          </p:cNvSpPr>
          <p:nvPr/>
        </p:nvSpPr>
        <p:spPr bwMode="auto">
          <a:xfrm>
            <a:off x="0" y="2269940"/>
            <a:ext cx="12191998" cy="5355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spcAft>
                <a:spcPts val="0"/>
              </a:spcAft>
              <a:buNone/>
              <a:defRPr/>
            </a:pPr>
            <a:r>
              <a:rPr lang="en-US" altLang="en-US" sz="3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rPr>
              <a:t>NFT MARKET &amp; CRYPTOCURRENCY </a:t>
            </a:r>
            <a:endParaRPr lang="en-US" altLang="en-US" sz="7200" spc="-150" dirty="0">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latin typeface="Roboto Light" pitchFamily="2" charset="0"/>
              <a:ea typeface="Roboto Light" pitchFamily="2" charset="0"/>
            </a:endParaRPr>
          </a:p>
        </p:txBody>
      </p:sp>
      <p:sp>
        <p:nvSpPr>
          <p:cNvPr id="2" name="TekstSylinder 15">
            <a:extLst>
              <a:ext uri="{FF2B5EF4-FFF2-40B4-BE49-F238E27FC236}">
                <a16:creationId xmlns:a16="http://schemas.microsoft.com/office/drawing/2014/main" id="{05FA9071-6E09-AF7B-B117-E5AA7E3132CD}"/>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IF YOU BELIEVE?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1" i="0" u="none" strike="noStrike" kern="1200" cap="none" spc="-150" normalizeH="0" baseline="0" noProof="0" dirty="0">
                <a:ln>
                  <a:noFill/>
                </a:ln>
                <a:solidFill>
                  <a:prstClr val="white"/>
                </a:solidFill>
                <a:effectLst>
                  <a:glow rad="86647">
                    <a:srgbClr val="BA8430">
                      <a:alpha val="19589"/>
                    </a:srgbClr>
                  </a:glow>
                </a:effectLst>
                <a:uLnTx/>
                <a:uFillTx/>
                <a:latin typeface="Roboto Light" pitchFamily="2" charset="0"/>
                <a:ea typeface="Roboto Light" pitchFamily="2" charset="0"/>
                <a:cs typeface="+mn-cs"/>
              </a:rPr>
              <a:t>LIKE US AND EXPERTS IN THIS INDUSTRY</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Tree>
    <p:extLst>
      <p:ext uri="{BB962C8B-B14F-4D97-AF65-F5344CB8AC3E}">
        <p14:creationId xmlns:p14="http://schemas.microsoft.com/office/powerpoint/2010/main" val="67080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6"/>
                                        </p:tgtEl>
                                        <p:attrNameLst>
                                          <p:attrName>ppt_w</p:attrName>
                                        </p:attrNameLst>
                                      </p:cBhvr>
                                      <p:tavLst>
                                        <p:tav tm="0">
                                          <p:val>
                                            <p:strVal val="ppt_w"/>
                                          </p:val>
                                        </p:tav>
                                        <p:tav tm="100000">
                                          <p:val>
                                            <p:fltVal val="0"/>
                                          </p:val>
                                        </p:tav>
                                      </p:tavLst>
                                    </p:anim>
                                    <p:anim calcmode="lin" valueType="num">
                                      <p:cBhvr>
                                        <p:cTn id="19" dur="500"/>
                                        <p:tgtEl>
                                          <p:spTgt spid="26"/>
                                        </p:tgtEl>
                                        <p:attrNameLst>
                                          <p:attrName>ppt_h</p:attrName>
                                        </p:attrNameLst>
                                      </p:cBhvr>
                                      <p:tavLst>
                                        <p:tav tm="0">
                                          <p:val>
                                            <p:strVal val="ppt_h"/>
                                          </p:val>
                                        </p:tav>
                                        <p:tav tm="100000">
                                          <p:val>
                                            <p:fltVal val="0"/>
                                          </p:val>
                                        </p:tav>
                                      </p:tavLst>
                                    </p:anim>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1000"/>
                            </p:stCondLst>
                            <p:childTnLst>
                              <p:par>
                                <p:cTn id="42" presetID="22" presetClass="entr" presetSubtype="4" fill="hold" nodeType="after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9" grpId="0"/>
      <p:bldP spid="9" grpId="1"/>
      <p:bldP spid="1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Sylinder 15">
            <a:extLst>
              <a:ext uri="{FF2B5EF4-FFF2-40B4-BE49-F238E27FC236}">
                <a16:creationId xmlns:a16="http://schemas.microsoft.com/office/drawing/2014/main" id="{6D82FC84-DD53-7C2B-C29D-CDC186274154}"/>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GLOBAL NFT GROUP (GNG)</a:t>
            </a:r>
            <a:endParaRPr kumimoji="0" lang="en-US" altLang="en-US" sz="115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A STRONG COMMUNITY BACKED BY IT’S OWN TOKEN </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
        <p:nvSpPr>
          <p:cNvPr id="27" name="TekstSylinder 37">
            <a:extLst>
              <a:ext uri="{FF2B5EF4-FFF2-40B4-BE49-F238E27FC236}">
                <a16:creationId xmlns:a16="http://schemas.microsoft.com/office/drawing/2014/main" id="{86077891-4772-CA28-A800-EA065D37ACAC}"/>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34819" name="Picture 1">
            <a:extLst>
              <a:ext uri="{FF2B5EF4-FFF2-40B4-BE49-F238E27FC236}">
                <a16:creationId xmlns:a16="http://schemas.microsoft.com/office/drawing/2014/main" id="{F62D9328-23E6-4F3A-6302-44844C441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5B0A78E2-FA05-E4F0-2B09-DD3125DF4706}"/>
              </a:ext>
            </a:extLst>
          </p:cNvPr>
          <p:cNvSpPr txBox="1"/>
          <p:nvPr/>
        </p:nvSpPr>
        <p:spPr>
          <a:xfrm>
            <a:off x="732264" y="1882847"/>
            <a:ext cx="7756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LET’S CATCH THE TRENDS TOGETHER </a:t>
            </a:r>
          </a:p>
        </p:txBody>
      </p:sp>
      <p:sp>
        <p:nvSpPr>
          <p:cNvPr id="4" name="TekstSylinder 2">
            <a:extLst>
              <a:ext uri="{FF2B5EF4-FFF2-40B4-BE49-F238E27FC236}">
                <a16:creationId xmlns:a16="http://schemas.microsoft.com/office/drawing/2014/main" id="{FB895007-A566-60C5-5177-91328D5A8133}"/>
              </a:ext>
            </a:extLst>
          </p:cNvPr>
          <p:cNvSpPr txBox="1"/>
          <p:nvPr/>
        </p:nvSpPr>
        <p:spPr>
          <a:xfrm>
            <a:off x="756479" y="2404566"/>
            <a:ext cx="10727950"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58F30"/>
              </a:buClr>
              <a:buSzTx/>
              <a:buFontTx/>
              <a:buNone/>
              <a:tabLst/>
              <a:defRPr/>
            </a:pPr>
            <a:r>
              <a:rPr kumimoji="0" lang="en-GB" sz="1800" u="none" strike="noStrike" kern="1200" cap="none" spc="0" normalizeH="0" baseline="0" noProof="0" dirty="0">
                <a:ln>
                  <a:noFill/>
                </a:ln>
                <a:solidFill>
                  <a:prstClr val="white"/>
                </a:solidFill>
                <a:effectLst/>
                <a:uLnTx/>
                <a:uFillTx/>
                <a:latin typeface="Roboto Medium" pitchFamily="2" charset="0"/>
                <a:ea typeface="Roboto Medium" pitchFamily="2" charset="0"/>
              </a:rPr>
              <a:t>Trend #1: </a:t>
            </a: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A rise in the NFT market by 600% over the next three to five years</a:t>
            </a: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r>
              <a:rPr kumimoji="0" lang="en-GB" sz="1800" u="none" strike="noStrike" kern="1200" cap="none" spc="0" normalizeH="0" baseline="0" noProof="0" dirty="0">
                <a:ln>
                  <a:noFill/>
                </a:ln>
                <a:solidFill>
                  <a:prstClr val="white"/>
                </a:solidFill>
                <a:effectLst/>
                <a:uLnTx/>
                <a:uFillTx/>
                <a:latin typeface="Roboto Medium" pitchFamily="2" charset="0"/>
                <a:ea typeface="Roboto Medium" pitchFamily="2" charset="0"/>
              </a:rPr>
              <a:t>Trend #2: </a:t>
            </a: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A rise in the digital assets market to over a billion active users by 2030 </a:t>
            </a: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r>
              <a:rPr kumimoji="0" lang="en-GB" sz="1800" u="none" strike="noStrike" kern="1200" cap="none" spc="0" normalizeH="0" baseline="0" noProof="0" dirty="0">
                <a:ln>
                  <a:noFill/>
                </a:ln>
                <a:solidFill>
                  <a:prstClr val="white"/>
                </a:solidFill>
                <a:effectLst/>
                <a:uLnTx/>
                <a:uFillTx/>
                <a:latin typeface="Roboto Medium" pitchFamily="2" charset="0"/>
                <a:ea typeface="Roboto Medium" pitchFamily="2" charset="0"/>
              </a:rPr>
              <a:t>Trend #3: </a:t>
            </a:r>
            <a:r>
              <a:rPr lang="en-GB" dirty="0">
                <a:solidFill>
                  <a:prstClr val="white"/>
                </a:solidFill>
                <a:latin typeface="Roboto Thin" pitchFamily="2" charset="0"/>
                <a:ea typeface="Roboto Thin" pitchFamily="2" charset="0"/>
              </a:rPr>
              <a:t>A </a:t>
            </a:r>
            <a:r>
              <a:rPr kumimoji="0" lang="en-GB" sz="1800" b="0" i="0" u="none" strike="noStrike" kern="1200" cap="none" spc="0" normalizeH="0" noProof="0" dirty="0">
                <a:ln>
                  <a:noFill/>
                </a:ln>
                <a:solidFill>
                  <a:prstClr val="white"/>
                </a:solidFill>
                <a:effectLst/>
                <a:uLnTx/>
                <a:uFillTx/>
                <a:latin typeface="Roboto Thin" pitchFamily="2" charset="0"/>
                <a:ea typeface="Roboto Thin" pitchFamily="2" charset="0"/>
                <a:cs typeface="+mn-cs"/>
              </a:rPr>
              <a:t>token structured as an index fund is possibly the most secure financial instrument to</a:t>
            </a:r>
            <a:br>
              <a:rPr kumimoji="0" lang="en-GB" sz="1800" b="0" i="0" u="none" strike="noStrike" kern="1200" cap="none" spc="0" normalizeH="0" noProof="0" dirty="0">
                <a:ln>
                  <a:noFill/>
                </a:ln>
                <a:solidFill>
                  <a:prstClr val="white"/>
                </a:solidFill>
                <a:effectLst/>
                <a:uLnTx/>
                <a:uFillTx/>
                <a:latin typeface="Roboto Thin" pitchFamily="2" charset="0"/>
                <a:ea typeface="Roboto Thin" pitchFamily="2" charset="0"/>
                <a:cs typeface="+mn-cs"/>
              </a:rPr>
            </a:br>
            <a:r>
              <a:rPr kumimoji="0" lang="en-GB" sz="1800" b="0" i="0" u="none" strike="noStrike" kern="1200" cap="none" spc="0" normalizeH="0" noProof="0" dirty="0">
                <a:ln>
                  <a:noFill/>
                </a:ln>
                <a:solidFill>
                  <a:prstClr val="white"/>
                </a:solidFill>
                <a:effectLst/>
                <a:uLnTx/>
                <a:uFillTx/>
                <a:latin typeface="Roboto Thin" pitchFamily="2" charset="0"/>
                <a:ea typeface="Roboto Thin" pitchFamily="2" charset="0"/>
                <a:cs typeface="+mn-cs"/>
              </a:rPr>
              <a:t>create wealth.</a:t>
            </a:r>
            <a:b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So, we have brought together these 3 trends in one amazing opportunity for everyday people like you!</a:t>
            </a: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12700" marR="0" lvl="0" indent="0" algn="ctr" defTabSz="914400" rtl="0" eaLnBrk="0" fontAlgn="base" latinLnBrk="0" hangingPunct="0">
              <a:lnSpc>
                <a:spcPct val="100000"/>
              </a:lnSpc>
              <a:spcBef>
                <a:spcPts val="85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Community</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Building</a:t>
            </a:r>
            <a:r>
              <a:rPr kumimoji="0" lang="en-GB" sz="1800" b="1" i="0" u="none" strike="noStrike" kern="1200" cap="none" spc="-10" normalizeH="0" baseline="0" noProof="0" dirty="0">
                <a:ln>
                  <a:noFill/>
                </a:ln>
                <a:solidFill>
                  <a:prstClr val="black"/>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Rise</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in</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NFT</a:t>
            </a:r>
            <a:r>
              <a:rPr kumimoji="0" lang="en-GB" sz="1800" b="1" i="0" u="none" strike="noStrike" kern="1200" cap="none" spc="-1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Market</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 A</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Rise</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in</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Digital</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Assets</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Use</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Case</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b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b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these</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combined</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with</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an</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Index</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Linked</a:t>
            </a:r>
            <a:r>
              <a:rPr kumimoji="0" lang="en-GB" sz="1800" b="1" i="0" u="none" strike="noStrike" kern="1200" cap="none" spc="5"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Fund</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TOKEN</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a:t>
            </a:r>
            <a:r>
              <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rPr>
              <a:t> </a:t>
            </a:r>
            <a: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t>GNG</a:t>
            </a:r>
            <a:br>
              <a:rPr kumimoji="0" lang="en-GB" sz="1800" b="1" i="0" u="none" strike="noStrike" kern="1200" cap="none" spc="0" normalizeH="0" baseline="0" noProof="0" dirty="0">
                <a:ln>
                  <a:noFill/>
                </a:ln>
                <a:solidFill>
                  <a:srgbClr val="FFFFFF"/>
                </a:solidFill>
                <a:effectLst/>
                <a:uLnTx/>
                <a:uFillTx/>
                <a:latin typeface="Roboto" pitchFamily="2" charset="0"/>
                <a:ea typeface="Roboto" pitchFamily="2" charset="0"/>
                <a:cs typeface="Roboto-Light"/>
              </a:rPr>
            </a:br>
            <a:endParaRPr kumimoji="0" lang="en-GB" sz="1800" b="1" i="0" u="none" strike="noStrike" kern="1200" cap="none" spc="-10" normalizeH="0" baseline="0" noProof="0" dirty="0">
              <a:ln>
                <a:noFill/>
              </a:ln>
              <a:solidFill>
                <a:srgbClr val="FFFFFF"/>
              </a:solidFill>
              <a:effectLst/>
              <a:uLnTx/>
              <a:uFillTx/>
              <a:latin typeface="Roboto" pitchFamily="2" charset="0"/>
              <a:ea typeface="Roboto" pitchFamily="2" charset="0"/>
              <a:cs typeface="Roboto-Light"/>
            </a:endParaRPr>
          </a:p>
          <a:p>
            <a:pPr marL="12700" marR="0" lvl="0" indent="0" algn="l" defTabSz="914400" rtl="0" eaLnBrk="0" fontAlgn="base" latinLnBrk="0" hangingPunct="0">
              <a:lnSpc>
                <a:spcPct val="100000"/>
              </a:lnSpc>
              <a:spcBef>
                <a:spcPts val="850"/>
              </a:spcBef>
              <a:spcAft>
                <a:spcPct val="0"/>
              </a:spcAft>
              <a:buClrTx/>
              <a:buSzTx/>
              <a:buFontTx/>
              <a:buNone/>
              <a:tabLst/>
              <a:defRPr/>
            </a:pP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There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are</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the</a:t>
            </a:r>
            <a:r>
              <a:rPr lang="en-GB" dirty="0">
                <a:solidFill>
                  <a:srgbClr val="FFFFFF"/>
                </a:solidFill>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trends</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that</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we</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believe</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will</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create</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immense</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wealth</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over</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the</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next</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coming</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years</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supported</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by</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extensive</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external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research,</a:t>
            </a:r>
            <a:r>
              <a:rPr kumimoji="0" lang="en-GB" sz="1800" b="0" i="0" u="none" strike="noStrike" kern="1200" cap="none" spc="-3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and</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if</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like</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us</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you</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believe,</a:t>
            </a:r>
            <a:r>
              <a:rPr kumimoji="0" lang="en-GB" sz="1800" b="0" i="0" u="none" strike="noStrike" kern="1200" cap="none" spc="-2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then</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GNG</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is</a:t>
            </a:r>
            <a:r>
              <a:rPr kumimoji="0" lang="en-GB" sz="1800" b="0" i="0" u="none" strike="noStrike" kern="1200" cap="none" spc="-2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the</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best</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opportunity</a:t>
            </a:r>
            <a:r>
              <a:rPr kumimoji="0" lang="en-GB" sz="1800" b="0" i="0" u="none" strike="noStrike" kern="1200" cap="none" spc="-2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in</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the</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0" normalizeH="0" baseline="0" noProof="0" dirty="0">
                <a:ln>
                  <a:noFill/>
                </a:ln>
                <a:solidFill>
                  <a:srgbClr val="FFFFFF"/>
                </a:solidFill>
                <a:effectLst/>
                <a:uLnTx/>
                <a:uFillTx/>
                <a:latin typeface="Roboto Thin" pitchFamily="2" charset="0"/>
                <a:ea typeface="Roboto Thin" pitchFamily="2" charset="0"/>
                <a:cs typeface="Roboto-Light"/>
              </a:rPr>
              <a:t>market</a:t>
            </a:r>
            <a:r>
              <a:rPr kumimoji="0" lang="en-GB" sz="1800" b="0" i="0" u="none" strike="noStrike" kern="1200" cap="none" spc="-15" normalizeH="0" baseline="0" noProof="0" dirty="0">
                <a:ln>
                  <a:noFill/>
                </a:ln>
                <a:solidFill>
                  <a:srgbClr val="FFFFFF"/>
                </a:solidFill>
                <a:effectLst/>
                <a:uLnTx/>
                <a:uFillTx/>
                <a:latin typeface="Roboto Thin" pitchFamily="2" charset="0"/>
                <a:ea typeface="Roboto Thin" pitchFamily="2" charset="0"/>
                <a:cs typeface="Roboto-Light"/>
              </a:rPr>
              <a:t> </a:t>
            </a:r>
            <a:r>
              <a:rPr kumimoji="0" lang="en-GB" sz="1800" b="0" i="0" u="none" strike="noStrike" kern="1200" cap="none" spc="-10" normalizeH="0" baseline="0" noProof="0" dirty="0">
                <a:ln>
                  <a:noFill/>
                </a:ln>
                <a:solidFill>
                  <a:srgbClr val="FFFFFF"/>
                </a:solidFill>
                <a:effectLst/>
                <a:uLnTx/>
                <a:uFillTx/>
                <a:latin typeface="Roboto Thin" pitchFamily="2" charset="0"/>
                <a:ea typeface="Roboto Thin" pitchFamily="2" charset="0"/>
                <a:cs typeface="Roboto-Light"/>
              </a:rPr>
              <a:t>today.</a:t>
            </a: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 </a:t>
            </a:r>
          </a:p>
        </p:txBody>
      </p:sp>
    </p:spTree>
    <p:extLst>
      <p:ext uri="{BB962C8B-B14F-4D97-AF65-F5344CB8AC3E}">
        <p14:creationId xmlns:p14="http://schemas.microsoft.com/office/powerpoint/2010/main" val="397468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50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000"/>
                                        <p:tgtEl>
                                          <p:spTgt spid="4">
                                            <p:txEl>
                                              <p:pRg st="5" end="5"/>
                                            </p:txEl>
                                          </p:spTgt>
                                        </p:tgtEl>
                                      </p:cBhvr>
                                    </p:animEffect>
                                    <p:anim calcmode="lin" valueType="num">
                                      <p:cBhvr>
                                        <p:cTn id="4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Sylinder 15">
            <a:extLst>
              <a:ext uri="{FF2B5EF4-FFF2-40B4-BE49-F238E27FC236}">
                <a16:creationId xmlns:a16="http://schemas.microsoft.com/office/drawing/2014/main" id="{6D82FC84-DD53-7C2B-C29D-CDC186274154}"/>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GLOBAL NFT GROUP’S</a:t>
            </a:r>
            <a:endParaRPr kumimoji="0" lang="en-US" altLang="en-US" sz="115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UNIQUE SELLING POINTS </a:t>
            </a:r>
            <a:endPar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p:txBody>
      </p:sp>
      <p:sp>
        <p:nvSpPr>
          <p:cNvPr id="27" name="TekstSylinder 37">
            <a:extLst>
              <a:ext uri="{FF2B5EF4-FFF2-40B4-BE49-F238E27FC236}">
                <a16:creationId xmlns:a16="http://schemas.microsoft.com/office/drawing/2014/main" id="{86077891-4772-CA28-A800-EA065D37ACAC}"/>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alpha val="30000"/>
                  </a:prstClr>
                </a:solidFill>
                <a:effectLst/>
                <a:uLnTx/>
                <a:uFillTx/>
                <a:latin typeface="Calibri Light" panose="020F0302020204030204" pitchFamily="34" charset="0"/>
                <a:ea typeface="+mn-ea"/>
                <a:cs typeface="+mn-cs"/>
              </a:rPr>
              <a:t>A Global NFT Group Product</a:t>
            </a:r>
          </a:p>
        </p:txBody>
      </p:sp>
      <p:pic>
        <p:nvPicPr>
          <p:cNvPr id="34819" name="Picture 1">
            <a:extLst>
              <a:ext uri="{FF2B5EF4-FFF2-40B4-BE49-F238E27FC236}">
                <a16:creationId xmlns:a16="http://schemas.microsoft.com/office/drawing/2014/main" id="{F62D9328-23E6-4F3A-6302-44844C441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2">
            <a:extLst>
              <a:ext uri="{FF2B5EF4-FFF2-40B4-BE49-F238E27FC236}">
                <a16:creationId xmlns:a16="http://schemas.microsoft.com/office/drawing/2014/main" id="{E7021A9C-9715-13D8-5D15-82C560DD9984}"/>
              </a:ext>
            </a:extLst>
          </p:cNvPr>
          <p:cNvPicPr/>
          <p:nvPr/>
        </p:nvPicPr>
        <p:blipFill>
          <a:blip r:embed="rId4" cstate="print"/>
          <a:stretch>
            <a:fillRect/>
          </a:stretch>
        </p:blipFill>
        <p:spPr>
          <a:xfrm>
            <a:off x="2400715" y="3401956"/>
            <a:ext cx="1198440" cy="1198435"/>
          </a:xfrm>
          <a:prstGeom prst="rect">
            <a:avLst/>
          </a:prstGeom>
        </p:spPr>
      </p:pic>
      <p:pic>
        <p:nvPicPr>
          <p:cNvPr id="7" name="object 13">
            <a:extLst>
              <a:ext uri="{FF2B5EF4-FFF2-40B4-BE49-F238E27FC236}">
                <a16:creationId xmlns:a16="http://schemas.microsoft.com/office/drawing/2014/main" id="{D5043919-BAE9-73AF-3B58-CFADF514B8BF}"/>
              </a:ext>
            </a:extLst>
          </p:cNvPr>
          <p:cNvPicPr/>
          <p:nvPr/>
        </p:nvPicPr>
        <p:blipFill>
          <a:blip r:embed="rId5" cstate="print"/>
          <a:stretch>
            <a:fillRect/>
          </a:stretch>
        </p:blipFill>
        <p:spPr>
          <a:xfrm>
            <a:off x="945652" y="2415725"/>
            <a:ext cx="964388" cy="836159"/>
          </a:xfrm>
          <a:prstGeom prst="rect">
            <a:avLst/>
          </a:prstGeom>
        </p:spPr>
      </p:pic>
      <p:pic>
        <p:nvPicPr>
          <p:cNvPr id="8" name="object 14">
            <a:extLst>
              <a:ext uri="{FF2B5EF4-FFF2-40B4-BE49-F238E27FC236}">
                <a16:creationId xmlns:a16="http://schemas.microsoft.com/office/drawing/2014/main" id="{3334EF68-AE18-CA25-2F99-489AECABD1F5}"/>
              </a:ext>
            </a:extLst>
          </p:cNvPr>
          <p:cNvPicPr/>
          <p:nvPr/>
        </p:nvPicPr>
        <p:blipFill>
          <a:blip r:embed="rId6" cstate="print"/>
          <a:stretch>
            <a:fillRect/>
          </a:stretch>
        </p:blipFill>
        <p:spPr>
          <a:xfrm>
            <a:off x="4153614" y="4301481"/>
            <a:ext cx="949550" cy="1090602"/>
          </a:xfrm>
          <a:prstGeom prst="rect">
            <a:avLst/>
          </a:prstGeom>
        </p:spPr>
      </p:pic>
      <p:pic>
        <p:nvPicPr>
          <p:cNvPr id="14" name="object 15">
            <a:extLst>
              <a:ext uri="{FF2B5EF4-FFF2-40B4-BE49-F238E27FC236}">
                <a16:creationId xmlns:a16="http://schemas.microsoft.com/office/drawing/2014/main" id="{855577E2-D453-32A2-C90A-096575212678}"/>
              </a:ext>
            </a:extLst>
          </p:cNvPr>
          <p:cNvPicPr/>
          <p:nvPr/>
        </p:nvPicPr>
        <p:blipFill>
          <a:blip r:embed="rId7" cstate="print"/>
          <a:stretch>
            <a:fillRect/>
          </a:stretch>
        </p:blipFill>
        <p:spPr>
          <a:xfrm>
            <a:off x="4047752" y="2415712"/>
            <a:ext cx="1161268" cy="856677"/>
          </a:xfrm>
          <a:prstGeom prst="rect">
            <a:avLst/>
          </a:prstGeom>
        </p:spPr>
      </p:pic>
      <p:pic>
        <p:nvPicPr>
          <p:cNvPr id="15" name="object 16">
            <a:extLst>
              <a:ext uri="{FF2B5EF4-FFF2-40B4-BE49-F238E27FC236}">
                <a16:creationId xmlns:a16="http://schemas.microsoft.com/office/drawing/2014/main" id="{132238E0-E394-9979-0B62-A3F03FDB2DC3}"/>
              </a:ext>
            </a:extLst>
          </p:cNvPr>
          <p:cNvPicPr/>
          <p:nvPr/>
        </p:nvPicPr>
        <p:blipFill>
          <a:blip r:embed="rId8" cstate="print"/>
          <a:stretch>
            <a:fillRect/>
          </a:stretch>
        </p:blipFill>
        <p:spPr>
          <a:xfrm>
            <a:off x="945652" y="4341164"/>
            <a:ext cx="1012587" cy="1011233"/>
          </a:xfrm>
          <a:prstGeom prst="rect">
            <a:avLst/>
          </a:prstGeom>
        </p:spPr>
      </p:pic>
      <p:pic>
        <p:nvPicPr>
          <p:cNvPr id="16" name="object 17">
            <a:extLst>
              <a:ext uri="{FF2B5EF4-FFF2-40B4-BE49-F238E27FC236}">
                <a16:creationId xmlns:a16="http://schemas.microsoft.com/office/drawing/2014/main" id="{3EC45A93-1B33-20B0-104B-24144898AC34}"/>
              </a:ext>
            </a:extLst>
          </p:cNvPr>
          <p:cNvPicPr/>
          <p:nvPr/>
        </p:nvPicPr>
        <p:blipFill>
          <a:blip r:embed="rId9" cstate="print"/>
          <a:stretch>
            <a:fillRect/>
          </a:stretch>
        </p:blipFill>
        <p:spPr>
          <a:xfrm>
            <a:off x="2493646" y="2493398"/>
            <a:ext cx="1012583" cy="665010"/>
          </a:xfrm>
          <a:prstGeom prst="rect">
            <a:avLst/>
          </a:prstGeom>
        </p:spPr>
      </p:pic>
      <p:pic>
        <p:nvPicPr>
          <p:cNvPr id="17" name="object 18">
            <a:extLst>
              <a:ext uri="{FF2B5EF4-FFF2-40B4-BE49-F238E27FC236}">
                <a16:creationId xmlns:a16="http://schemas.microsoft.com/office/drawing/2014/main" id="{C57192EC-4FE9-B4FF-ED51-D70558802841}"/>
              </a:ext>
            </a:extLst>
          </p:cNvPr>
          <p:cNvPicPr/>
          <p:nvPr/>
        </p:nvPicPr>
        <p:blipFill>
          <a:blip r:embed="rId10" cstate="print"/>
          <a:stretch>
            <a:fillRect/>
          </a:stretch>
        </p:blipFill>
        <p:spPr>
          <a:xfrm>
            <a:off x="2493646" y="4846784"/>
            <a:ext cx="1012583" cy="665010"/>
          </a:xfrm>
          <a:prstGeom prst="rect">
            <a:avLst/>
          </a:prstGeom>
        </p:spPr>
      </p:pic>
      <p:pic>
        <p:nvPicPr>
          <p:cNvPr id="18" name="object 19">
            <a:extLst>
              <a:ext uri="{FF2B5EF4-FFF2-40B4-BE49-F238E27FC236}">
                <a16:creationId xmlns:a16="http://schemas.microsoft.com/office/drawing/2014/main" id="{9D073493-D50D-04F7-F483-5606BEDB04AD}"/>
              </a:ext>
            </a:extLst>
          </p:cNvPr>
          <p:cNvPicPr/>
          <p:nvPr/>
        </p:nvPicPr>
        <p:blipFill>
          <a:blip r:embed="rId11" cstate="print"/>
          <a:stretch>
            <a:fillRect/>
          </a:stretch>
        </p:blipFill>
        <p:spPr>
          <a:xfrm>
            <a:off x="1095340" y="3443147"/>
            <a:ext cx="665008" cy="769323"/>
          </a:xfrm>
          <a:prstGeom prst="rect">
            <a:avLst/>
          </a:prstGeom>
        </p:spPr>
      </p:pic>
      <p:pic>
        <p:nvPicPr>
          <p:cNvPr id="19" name="object 20">
            <a:extLst>
              <a:ext uri="{FF2B5EF4-FFF2-40B4-BE49-F238E27FC236}">
                <a16:creationId xmlns:a16="http://schemas.microsoft.com/office/drawing/2014/main" id="{4449497A-74D4-A553-2F98-C80A6EC81EE9}"/>
              </a:ext>
            </a:extLst>
          </p:cNvPr>
          <p:cNvPicPr/>
          <p:nvPr/>
        </p:nvPicPr>
        <p:blipFill>
          <a:blip r:embed="rId12" cstate="print"/>
          <a:stretch>
            <a:fillRect/>
          </a:stretch>
        </p:blipFill>
        <p:spPr>
          <a:xfrm>
            <a:off x="4295884" y="3443147"/>
            <a:ext cx="665004" cy="769323"/>
          </a:xfrm>
          <a:prstGeom prst="rect">
            <a:avLst/>
          </a:prstGeom>
        </p:spPr>
      </p:pic>
      <p:sp>
        <p:nvSpPr>
          <p:cNvPr id="23" name="TextBox 22">
            <a:extLst>
              <a:ext uri="{FF2B5EF4-FFF2-40B4-BE49-F238E27FC236}">
                <a16:creationId xmlns:a16="http://schemas.microsoft.com/office/drawing/2014/main" id="{F36580A2-E4CD-E9FF-79B9-3728E77ADC92}"/>
              </a:ext>
            </a:extLst>
          </p:cNvPr>
          <p:cNvSpPr txBox="1"/>
          <p:nvPr/>
        </p:nvSpPr>
        <p:spPr>
          <a:xfrm>
            <a:off x="6653074" y="2833804"/>
            <a:ext cx="4699138"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”With GNG you can enter, earn and learn all in one place as we have developed a hybrid business model that has never been done before that makes business sense and creates long term sustainability“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prstClr val="white"/>
                </a:solidFill>
                <a:effectLst/>
                <a:uLnTx/>
                <a:uFillTx/>
                <a:latin typeface="Roboto" pitchFamily="2" charset="0"/>
                <a:ea typeface="Roboto" pitchFamily="2" charset="0"/>
              </a:rPr>
              <a:t>THE PERFECT SYNERGY MODEL</a:t>
            </a:r>
          </a:p>
        </p:txBody>
      </p:sp>
    </p:spTree>
    <p:extLst>
      <p:ext uri="{BB962C8B-B14F-4D97-AF65-F5344CB8AC3E}">
        <p14:creationId xmlns:p14="http://schemas.microsoft.com/office/powerpoint/2010/main" val="148697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Effect transition="in" filter="fade">
                                      <p:cBhvr>
                                        <p:cTn id="25" dur="1000"/>
                                        <p:tgtEl>
                                          <p:spTgt spid="14"/>
                                        </p:tgtEl>
                                      </p:cBhvr>
                                    </p:animEffect>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1000"/>
                                        <p:tgtEl>
                                          <p:spTgt spid="19"/>
                                        </p:tgtEl>
                                      </p:cBhvr>
                                    </p:animEffect>
                                  </p:childTnLst>
                                </p:cTn>
                              </p:par>
                            </p:childTnLst>
                          </p:cTn>
                        </p:par>
                        <p:par>
                          <p:cTn id="30" fill="hold">
                            <p:stCondLst>
                              <p:cond delay="50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Effect transition="in" filter="fade">
                                      <p:cBhvr>
                                        <p:cTn id="35" dur="1000"/>
                                        <p:tgtEl>
                                          <p:spTgt spid="8"/>
                                        </p:tgtEl>
                                      </p:cBhvr>
                                    </p:animEffect>
                                  </p:childTnLst>
                                </p:cTn>
                              </p:par>
                            </p:childTnLst>
                          </p:cTn>
                        </p:par>
                        <p:par>
                          <p:cTn id="36" fill="hold">
                            <p:stCondLst>
                              <p:cond delay="6000"/>
                            </p:stCondLst>
                            <p:childTnLst>
                              <p:par>
                                <p:cTn id="37" presetID="22" presetClass="entr" presetSubtype="2"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1000"/>
                                        <p:tgtEl>
                                          <p:spTgt spid="17"/>
                                        </p:tgtEl>
                                      </p:cBhvr>
                                    </p:animEffect>
                                  </p:childTnLst>
                                </p:cTn>
                              </p:par>
                            </p:childTnLst>
                          </p:cTn>
                        </p:par>
                        <p:par>
                          <p:cTn id="40" fill="hold">
                            <p:stCondLst>
                              <p:cond delay="7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Effect transition="in" filter="fade">
                                      <p:cBhvr>
                                        <p:cTn id="45" dur="1000"/>
                                        <p:tgtEl>
                                          <p:spTgt spid="15"/>
                                        </p:tgtEl>
                                      </p:cBhvr>
                                    </p:animEffect>
                                  </p:childTnLst>
                                </p:cTn>
                              </p:par>
                            </p:childTnLst>
                          </p:cTn>
                        </p:par>
                        <p:par>
                          <p:cTn id="46" fill="hold">
                            <p:stCondLst>
                              <p:cond delay="8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000"/>
                                        <p:tgtEl>
                                          <p:spTgt spid="18"/>
                                        </p:tgtEl>
                                      </p:cBhvr>
                                    </p:animEffect>
                                  </p:childTnLst>
                                </p:cTn>
                              </p:par>
                            </p:childTnLst>
                          </p:cTn>
                        </p:par>
                        <p:par>
                          <p:cTn id="50" fill="hold">
                            <p:stCondLst>
                              <p:cond delay="9000"/>
                            </p:stCondLst>
                            <p:childTnLst>
                              <p:par>
                                <p:cTn id="51" presetID="53" presetClass="entr" presetSubtype="16" fill="hold" grpId="0" nodeType="afterEffect">
                                  <p:stCondLst>
                                    <p:cond delay="100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Effect transition="in" filter="fade">
                                      <p:cBhvr>
                                        <p:cTn id="5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pic>
        <p:nvPicPr>
          <p:cNvPr id="2" name="Picture 2" descr="Product Categories - SuperSignMart.net">
            <a:extLst>
              <a:ext uri="{FF2B5EF4-FFF2-40B4-BE49-F238E27FC236}">
                <a16:creationId xmlns:a16="http://schemas.microsoft.com/office/drawing/2014/main" id="{7CE5BD78-24D6-D964-54AA-89C0FEBE3F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7992" y="1861074"/>
            <a:ext cx="1342953" cy="134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4E39F7DD-62C9-8146-27FD-6F3957FD0436}"/>
              </a:ext>
            </a:extLst>
          </p:cNvPr>
          <p:cNvSpPr txBox="1"/>
          <p:nvPr/>
        </p:nvSpPr>
        <p:spPr>
          <a:xfrm>
            <a:off x="4264836" y="2310223"/>
            <a:ext cx="280480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4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Arial" pitchFamily="34" charset="0"/>
              </a:rPr>
              <a:t>BUY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4400" b="1" i="0" u="none" strike="noStrike" kern="1200" cap="none" spc="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uLnTx/>
                <a:uFillTx/>
                <a:latin typeface="Roboto" panose="02000000000000000000" pitchFamily="2" charset="0"/>
                <a:ea typeface="Roboto" panose="02000000000000000000" pitchFamily="2" charset="0"/>
                <a:cs typeface="Arial" pitchFamily="34" charset="0"/>
              </a:rPr>
              <a:t>OUR BRAND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ko-KR" sz="4400" b="1" i="0" u="none" strike="noStrike" kern="1200" cap="none" spc="0" normalizeH="0" baseline="0" noProof="0" dirty="0">
                <a:ln>
                  <a:noFill/>
                </a:ln>
                <a:solidFill>
                  <a:srgbClr val="282C71"/>
                </a:solidFill>
                <a:effectLst/>
                <a:uLnTx/>
                <a:uFillTx/>
                <a:latin typeface="Roboto" panose="02000000000000000000" pitchFamily="2" charset="0"/>
                <a:ea typeface="Roboto" panose="02000000000000000000" pitchFamily="2" charset="0"/>
                <a:cs typeface="Arial" pitchFamily="34" charset="0"/>
              </a:rPr>
              <a:t> </a:t>
            </a:r>
            <a:r>
              <a:rPr kumimoji="0" lang="en-GB" altLang="ko-KR" sz="44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Arial" pitchFamily="34" charset="0"/>
              </a:rPr>
              <a:t>NFTs</a:t>
            </a:r>
          </a:p>
        </p:txBody>
      </p:sp>
      <p:sp>
        <p:nvSpPr>
          <p:cNvPr id="8" name="TekstSylinder 15">
            <a:extLst>
              <a:ext uri="{FF2B5EF4-FFF2-40B4-BE49-F238E27FC236}">
                <a16:creationId xmlns:a16="http://schemas.microsoft.com/office/drawing/2014/main" id="{D72B4E2C-8C2B-6F5F-CA87-FC240DB2AFAC}"/>
              </a:ext>
            </a:extLst>
          </p:cNvPr>
          <p:cNvSpPr txBox="1">
            <a:spLocks noChangeArrowheads="1"/>
          </p:cNvSpPr>
          <p:nvPr/>
        </p:nvSpPr>
        <p:spPr bwMode="auto">
          <a:xfrm>
            <a:off x="732264" y="550422"/>
            <a:ext cx="1100745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THIS IS HOW IT WORKS  </a:t>
            </a:r>
            <a:endParaRPr kumimoji="0" lang="en-US" altLang="en-US" sz="115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AND THESE ARE THE BENEFITS</a:t>
            </a:r>
          </a:p>
        </p:txBody>
      </p:sp>
      <p:grpSp>
        <p:nvGrpSpPr>
          <p:cNvPr id="10" name="Group 17">
            <a:extLst>
              <a:ext uri="{FF2B5EF4-FFF2-40B4-BE49-F238E27FC236}">
                <a16:creationId xmlns:a16="http://schemas.microsoft.com/office/drawing/2014/main" id="{AFEE1C07-0370-579D-ACE0-F2367627B2E9}"/>
              </a:ext>
            </a:extLst>
          </p:cNvPr>
          <p:cNvGrpSpPr/>
          <p:nvPr/>
        </p:nvGrpSpPr>
        <p:grpSpPr>
          <a:xfrm>
            <a:off x="809444" y="2366305"/>
            <a:ext cx="3256631" cy="3921801"/>
            <a:chOff x="809444" y="2366305"/>
            <a:chExt cx="3256631" cy="3921801"/>
          </a:xfrm>
        </p:grpSpPr>
        <p:grpSp>
          <p:nvGrpSpPr>
            <p:cNvPr id="11" name="Group 21">
              <a:extLst>
                <a:ext uri="{FF2B5EF4-FFF2-40B4-BE49-F238E27FC236}">
                  <a16:creationId xmlns:a16="http://schemas.microsoft.com/office/drawing/2014/main" id="{AEAEC791-5971-F70A-3CA3-05CC6FDC6443}"/>
                </a:ext>
              </a:extLst>
            </p:cNvPr>
            <p:cNvGrpSpPr/>
            <p:nvPr/>
          </p:nvGrpSpPr>
          <p:grpSpPr>
            <a:xfrm>
              <a:off x="809444" y="2366305"/>
              <a:ext cx="3256631" cy="3921801"/>
              <a:chOff x="649477" y="2508611"/>
              <a:chExt cx="3256631" cy="3473143"/>
            </a:xfrm>
          </p:grpSpPr>
          <p:sp>
            <p:nvSpPr>
              <p:cNvPr id="15" name="Rectangle 18">
                <a:extLst>
                  <a:ext uri="{FF2B5EF4-FFF2-40B4-BE49-F238E27FC236}">
                    <a16:creationId xmlns:a16="http://schemas.microsoft.com/office/drawing/2014/main" id="{670C5905-8298-D4E5-1E0D-6FBFB85C007C}"/>
                  </a:ext>
                </a:extLst>
              </p:cNvPr>
              <p:cNvSpPr/>
              <p:nvPr/>
            </p:nvSpPr>
            <p:spPr>
              <a:xfrm>
                <a:off x="649479" y="2508611"/>
                <a:ext cx="3256629" cy="2667656"/>
              </a:xfrm>
              <a:prstGeom prst="rect">
                <a:avLst/>
              </a:prstGeom>
              <a:solidFill>
                <a:srgbClr val="FFFFF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Extract 20">
                <a:extLst>
                  <a:ext uri="{FF2B5EF4-FFF2-40B4-BE49-F238E27FC236}">
                    <a16:creationId xmlns:a16="http://schemas.microsoft.com/office/drawing/2014/main" id="{BEEDC529-6128-0FA5-616D-D277FFC4F018}"/>
                  </a:ext>
                </a:extLst>
              </p:cNvPr>
              <p:cNvSpPr/>
              <p:nvPr/>
            </p:nvSpPr>
            <p:spPr>
              <a:xfrm rot="10800000">
                <a:off x="649477" y="5176267"/>
                <a:ext cx="3256630" cy="805487"/>
              </a:xfrm>
              <a:prstGeom prst="flowChartExtra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3" name="Bilde 6">
              <a:extLst>
                <a:ext uri="{FF2B5EF4-FFF2-40B4-BE49-F238E27FC236}">
                  <a16:creationId xmlns:a16="http://schemas.microsoft.com/office/drawing/2014/main" id="{A1F503D7-D79A-C5A6-CA0C-C983B4D5B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632147" y="2781598"/>
              <a:ext cx="1621994" cy="162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a:extLst>
                <a:ext uri="{FF2B5EF4-FFF2-40B4-BE49-F238E27FC236}">
                  <a16:creationId xmlns:a16="http://schemas.microsoft.com/office/drawing/2014/main" id="{52DFEEA5-3D11-D951-9D2B-73DC2ECB95E0}"/>
                </a:ext>
              </a:extLst>
            </p:cNvPr>
            <p:cNvSpPr txBox="1"/>
            <p:nvPr/>
          </p:nvSpPr>
          <p:spPr>
            <a:xfrm>
              <a:off x="809444" y="4686281"/>
              <a:ext cx="3256630" cy="738664"/>
            </a:xfrm>
            <a:prstGeom prst="rect">
              <a:avLst/>
            </a:prstGeom>
            <a:noFill/>
            <a:effectLst>
              <a:glow rad="127000">
                <a:schemeClr val="tx1">
                  <a:alpha val="91000"/>
                </a:schemeClr>
              </a:glow>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Medium" pitchFamily="2" charset="0"/>
                  <a:ea typeface="Roboto Medium" pitchFamily="2" charset="0"/>
                  <a:cs typeface="+mn-cs"/>
                </a:rPr>
                <a:t>PRICE RANGE FROM </a:t>
              </a:r>
              <a:br>
                <a:rPr kumimoji="0" lang="en-US" altLang="en-US" sz="2000" b="0"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Medium" pitchFamily="2" charset="0"/>
                  <a:ea typeface="Roboto Medium" pitchFamily="2" charset="0"/>
                  <a:cs typeface="+mn-cs"/>
                </a:rPr>
              </a:br>
              <a:r>
                <a:rPr kumimoji="0" lang="en-US" altLang="en-US" sz="2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pitchFamily="2" charset="0"/>
                  <a:ea typeface="Roboto" pitchFamily="2" charset="0"/>
                  <a:cs typeface="+mn-cs"/>
                </a:rPr>
                <a:t>$250 - $3 900</a:t>
              </a:r>
              <a:endParaRPr kumimoji="0" lang="en-US" altLang="en-US" sz="54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Roboto" pitchFamily="2" charset="0"/>
                <a:ea typeface="Roboto" pitchFamily="2" charset="0"/>
                <a:cs typeface="+mn-cs"/>
              </a:endParaRPr>
            </a:p>
          </p:txBody>
        </p:sp>
      </p:grpSp>
      <p:sp>
        <p:nvSpPr>
          <p:cNvPr id="17" name="TextBox 19">
            <a:extLst>
              <a:ext uri="{FF2B5EF4-FFF2-40B4-BE49-F238E27FC236}">
                <a16:creationId xmlns:a16="http://schemas.microsoft.com/office/drawing/2014/main" id="{6EE87320-E7B8-B6C3-B9F3-A7EC30AC541F}"/>
              </a:ext>
            </a:extLst>
          </p:cNvPr>
          <p:cNvSpPr txBox="1"/>
          <p:nvPr/>
        </p:nvSpPr>
        <p:spPr>
          <a:xfrm>
            <a:off x="6318787" y="1915261"/>
            <a:ext cx="55150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Roboto" pitchFamily="2" charset="0"/>
                <a:ea typeface="Roboto" pitchFamily="2" charset="0"/>
                <a:cs typeface="Roboto Thin" panose="02000000000000000000" pitchFamily="2" charset="0"/>
              </a:rPr>
              <a:t>AND RECEIVE </a:t>
            </a:r>
          </a:p>
        </p:txBody>
      </p:sp>
      <p:grpSp>
        <p:nvGrpSpPr>
          <p:cNvPr id="18" name="Group 36">
            <a:extLst>
              <a:ext uri="{FF2B5EF4-FFF2-40B4-BE49-F238E27FC236}">
                <a16:creationId xmlns:a16="http://schemas.microsoft.com/office/drawing/2014/main" id="{5035166C-6673-698D-65DC-0A6EFB8FB38C}"/>
              </a:ext>
            </a:extLst>
          </p:cNvPr>
          <p:cNvGrpSpPr/>
          <p:nvPr/>
        </p:nvGrpSpPr>
        <p:grpSpPr>
          <a:xfrm>
            <a:off x="6628246" y="4603515"/>
            <a:ext cx="3178333" cy="1317353"/>
            <a:chOff x="6628246" y="4603515"/>
            <a:chExt cx="3178333" cy="1317353"/>
          </a:xfrm>
        </p:grpSpPr>
        <p:pic>
          <p:nvPicPr>
            <p:cNvPr id="19" name="Picture 37">
              <a:extLst>
                <a:ext uri="{FF2B5EF4-FFF2-40B4-BE49-F238E27FC236}">
                  <a16:creationId xmlns:a16="http://schemas.microsoft.com/office/drawing/2014/main" id="{E9BD25F0-AD47-0184-20EF-86CF9F40AB2B}"/>
                </a:ext>
              </a:extLst>
            </p:cNvPr>
            <p:cNvPicPr>
              <a:picLocks noChangeAspect="1"/>
            </p:cNvPicPr>
            <p:nvPr/>
          </p:nvPicPr>
          <p:blipFill>
            <a:blip r:embed="rId6"/>
            <a:srcRect/>
            <a:stretch/>
          </p:blipFill>
          <p:spPr>
            <a:xfrm>
              <a:off x="7802574" y="4603515"/>
              <a:ext cx="825425" cy="617418"/>
            </a:xfrm>
            <a:prstGeom prst="rect">
              <a:avLst/>
            </a:prstGeom>
          </p:spPr>
        </p:pic>
        <p:sp>
          <p:nvSpPr>
            <p:cNvPr id="20" name="TextBox 19">
              <a:extLst>
                <a:ext uri="{FF2B5EF4-FFF2-40B4-BE49-F238E27FC236}">
                  <a16:creationId xmlns:a16="http://schemas.microsoft.com/office/drawing/2014/main" id="{E00C30AF-769B-4AAA-0CF9-C8979D2C0E9E}"/>
                </a:ext>
              </a:extLst>
            </p:cNvPr>
            <p:cNvSpPr txBox="1"/>
            <p:nvPr/>
          </p:nvSpPr>
          <p:spPr>
            <a:xfrm>
              <a:off x="6628246" y="5336093"/>
              <a:ext cx="317833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Education classes in</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NFT &amp; CRYPTO</a:t>
              </a:r>
            </a:p>
          </p:txBody>
        </p:sp>
      </p:grpSp>
      <p:grpSp>
        <p:nvGrpSpPr>
          <p:cNvPr id="21" name="Group 39">
            <a:extLst>
              <a:ext uri="{FF2B5EF4-FFF2-40B4-BE49-F238E27FC236}">
                <a16:creationId xmlns:a16="http://schemas.microsoft.com/office/drawing/2014/main" id="{F843B0A5-32FF-CC11-8E16-B93C1F6B55E8}"/>
              </a:ext>
            </a:extLst>
          </p:cNvPr>
          <p:cNvGrpSpPr/>
          <p:nvPr/>
        </p:nvGrpSpPr>
        <p:grpSpPr>
          <a:xfrm>
            <a:off x="9024908" y="4560446"/>
            <a:ext cx="3178333" cy="1373213"/>
            <a:chOff x="8696920" y="4560446"/>
            <a:chExt cx="3178333" cy="1373213"/>
          </a:xfrm>
        </p:grpSpPr>
        <p:pic>
          <p:nvPicPr>
            <p:cNvPr id="22" name="Picture 10">
              <a:extLst>
                <a:ext uri="{FF2B5EF4-FFF2-40B4-BE49-F238E27FC236}">
                  <a16:creationId xmlns:a16="http://schemas.microsoft.com/office/drawing/2014/main" id="{4863E21D-142B-2678-DDA8-A57D9EDEC2E2}"/>
                </a:ext>
              </a:extLst>
            </p:cNvPr>
            <p:cNvPicPr>
              <a:picLocks noChangeAspect="1"/>
            </p:cNvPicPr>
            <p:nvPr/>
          </p:nvPicPr>
          <p:blipFill>
            <a:blip r:embed="rId7"/>
            <a:srcRect/>
            <a:stretch/>
          </p:blipFill>
          <p:spPr>
            <a:xfrm>
              <a:off x="9822316" y="4560446"/>
              <a:ext cx="892163" cy="667337"/>
            </a:xfrm>
            <a:prstGeom prst="rect">
              <a:avLst/>
            </a:prstGeom>
          </p:spPr>
        </p:pic>
        <p:sp>
          <p:nvSpPr>
            <p:cNvPr id="23" name="TextBox 19">
              <a:extLst>
                <a:ext uri="{FF2B5EF4-FFF2-40B4-BE49-F238E27FC236}">
                  <a16:creationId xmlns:a16="http://schemas.microsoft.com/office/drawing/2014/main" id="{9ADD866B-2090-6993-945D-75DF79A07F90}"/>
                </a:ext>
              </a:extLst>
            </p:cNvPr>
            <p:cNvSpPr txBox="1"/>
            <p:nvPr/>
          </p:nvSpPr>
          <p:spPr>
            <a:xfrm>
              <a:off x="8696920" y="5348884"/>
              <a:ext cx="317833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Masterclasses in</a:t>
              </a:r>
              <a:b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b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FINANCE</a:t>
              </a:r>
            </a:p>
          </p:txBody>
        </p:sp>
      </p:grpSp>
      <p:grpSp>
        <p:nvGrpSpPr>
          <p:cNvPr id="24" name="Group 42">
            <a:extLst>
              <a:ext uri="{FF2B5EF4-FFF2-40B4-BE49-F238E27FC236}">
                <a16:creationId xmlns:a16="http://schemas.microsoft.com/office/drawing/2014/main" id="{B4E38DB9-C25D-8A92-96EA-CEA0F1A64591}"/>
              </a:ext>
            </a:extLst>
          </p:cNvPr>
          <p:cNvGrpSpPr/>
          <p:nvPr/>
        </p:nvGrpSpPr>
        <p:grpSpPr>
          <a:xfrm>
            <a:off x="8889371" y="2634624"/>
            <a:ext cx="3178333" cy="1849504"/>
            <a:chOff x="8578882" y="2654013"/>
            <a:chExt cx="3178333" cy="1849504"/>
          </a:xfrm>
        </p:grpSpPr>
        <p:sp>
          <p:nvSpPr>
            <p:cNvPr id="25" name="TextBox 19">
              <a:extLst>
                <a:ext uri="{FF2B5EF4-FFF2-40B4-BE49-F238E27FC236}">
                  <a16:creationId xmlns:a16="http://schemas.microsoft.com/office/drawing/2014/main" id="{72EAC73A-8AC1-0A4E-61F1-1F5DF6E11D4C}"/>
                </a:ext>
              </a:extLst>
            </p:cNvPr>
            <p:cNvSpPr txBox="1"/>
            <p:nvPr/>
          </p:nvSpPr>
          <p:spPr>
            <a:xfrm>
              <a:off x="8578882" y="3426299"/>
              <a:ext cx="317833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Community Rewards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For 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Marketing Members</a:t>
              </a:r>
            </a:p>
          </p:txBody>
        </p:sp>
        <p:pic>
          <p:nvPicPr>
            <p:cNvPr id="27" name="Picture 2">
              <a:extLst>
                <a:ext uri="{FF2B5EF4-FFF2-40B4-BE49-F238E27FC236}">
                  <a16:creationId xmlns:a16="http://schemas.microsoft.com/office/drawing/2014/main" id="{8DC1BB64-82C9-8F09-77A6-B41B3C91B2EE}"/>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566135" y="2654013"/>
              <a:ext cx="1203829" cy="857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45">
            <a:extLst>
              <a:ext uri="{FF2B5EF4-FFF2-40B4-BE49-F238E27FC236}">
                <a16:creationId xmlns:a16="http://schemas.microsoft.com/office/drawing/2014/main" id="{9C595C7A-8459-AF12-2FD7-34206B7D5CB4}"/>
              </a:ext>
            </a:extLst>
          </p:cNvPr>
          <p:cNvGrpSpPr/>
          <p:nvPr/>
        </p:nvGrpSpPr>
        <p:grpSpPr>
          <a:xfrm>
            <a:off x="6614621" y="2591422"/>
            <a:ext cx="3178333" cy="1892713"/>
            <a:chOff x="6614621" y="2711114"/>
            <a:chExt cx="3178333" cy="1892713"/>
          </a:xfrm>
        </p:grpSpPr>
        <p:sp>
          <p:nvSpPr>
            <p:cNvPr id="29" name="TextBox 19">
              <a:extLst>
                <a:ext uri="{FF2B5EF4-FFF2-40B4-BE49-F238E27FC236}">
                  <a16:creationId xmlns:a16="http://schemas.microsoft.com/office/drawing/2014/main" id="{F12F1229-6A9D-B2CE-0375-B1D50A407A7C}"/>
                </a:ext>
              </a:extLst>
            </p:cNvPr>
            <p:cNvSpPr txBox="1"/>
            <p:nvPr/>
          </p:nvSpPr>
          <p:spPr>
            <a:xfrm>
              <a:off x="6614621" y="3772830"/>
              <a:ext cx="31783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Gifted PNGVN Tokens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for the Whole Amount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pay Quarterly Dividends </a:t>
              </a:r>
            </a:p>
          </p:txBody>
        </p:sp>
        <p:sp>
          <p:nvSpPr>
            <p:cNvPr id="30" name="Oval 3">
              <a:extLst>
                <a:ext uri="{FF2B5EF4-FFF2-40B4-BE49-F238E27FC236}">
                  <a16:creationId xmlns:a16="http://schemas.microsoft.com/office/drawing/2014/main" id="{3035706F-8D54-081B-3648-94D25A95059E}"/>
                </a:ext>
              </a:extLst>
            </p:cNvPr>
            <p:cNvSpPr>
              <a:spLocks noChangeAspect="1"/>
            </p:cNvSpPr>
            <p:nvPr/>
          </p:nvSpPr>
          <p:spPr>
            <a:xfrm>
              <a:off x="7748817" y="2711114"/>
              <a:ext cx="866013" cy="866013"/>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88405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1"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53" presetClass="entr" presetSubtype="16"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par>
                          <p:cTn id="57" fill="hold">
                            <p:stCondLst>
                              <p:cond delay="500"/>
                            </p:stCondLst>
                            <p:childTnLst>
                              <p:par>
                                <p:cTn id="58" presetID="26" presetClass="emph" presetSubtype="0" fill="hold" nodeType="afterEffect">
                                  <p:stCondLst>
                                    <p:cond delay="0"/>
                                  </p:stCondLst>
                                  <p:childTnLst>
                                    <p:animEffect transition="out" filter="fade">
                                      <p:cBhvr>
                                        <p:cTn id="59" dur="500" tmFilter="0, 0; .2, .5; .8, .5; 1, 0"/>
                                        <p:tgtEl>
                                          <p:spTgt spid="2"/>
                                        </p:tgtEl>
                                      </p:cBhvr>
                                    </p:animEffect>
                                    <p:animScale>
                                      <p:cBhvr>
                                        <p:cTn id="6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
            <a:extLst>
              <a:ext uri="{FF2B5EF4-FFF2-40B4-BE49-F238E27FC236}">
                <a16:creationId xmlns:a16="http://schemas.microsoft.com/office/drawing/2014/main" id="{A285638B-D834-AAC4-69C6-7078BA973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800" y="173038"/>
            <a:ext cx="1266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37">
            <a:extLst>
              <a:ext uri="{FF2B5EF4-FFF2-40B4-BE49-F238E27FC236}">
                <a16:creationId xmlns:a16="http://schemas.microsoft.com/office/drawing/2014/main" id="{AAF07F45-CC2C-74FE-BA98-D0CA93094730}"/>
              </a:ext>
            </a:extLst>
          </p:cNvPr>
          <p:cNvSpPr txBox="1">
            <a:spLocks noChangeArrowheads="1"/>
          </p:cNvSpPr>
          <p:nvPr/>
        </p:nvSpPr>
        <p:spPr bwMode="auto">
          <a:xfrm>
            <a:off x="0" y="6421438"/>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b-NO" sz="1200" b="0" i="0" u="none" strike="noStrike" kern="1200" cap="none" spc="0" normalizeH="0" baseline="0" noProof="0" dirty="0">
                <a:ln>
                  <a:noFill/>
                </a:ln>
                <a:solidFill>
                  <a:prstClr val="white">
                    <a:lumMod val="65000"/>
                    <a:alpha val="30000"/>
                  </a:prstClr>
                </a:solidFill>
                <a:effectLst/>
                <a:uLnTx/>
                <a:uFillTx/>
                <a:latin typeface="Calibri Light" panose="020F0302020204030204" pitchFamily="34" charset="0"/>
                <a:ea typeface="+mn-ea"/>
                <a:cs typeface="+mn-cs"/>
              </a:rPr>
              <a:t>A Global NFT Group Product</a:t>
            </a:r>
          </a:p>
        </p:txBody>
      </p:sp>
      <p:sp>
        <p:nvSpPr>
          <p:cNvPr id="2" name="TekstSylinder 1">
            <a:extLst>
              <a:ext uri="{FF2B5EF4-FFF2-40B4-BE49-F238E27FC236}">
                <a16:creationId xmlns:a16="http://schemas.microsoft.com/office/drawing/2014/main" id="{350E0DA3-51BD-EAC5-51EF-5C08CEFFF977}"/>
              </a:ext>
            </a:extLst>
          </p:cNvPr>
          <p:cNvSpPr txBox="1"/>
          <p:nvPr/>
        </p:nvSpPr>
        <p:spPr>
          <a:xfrm>
            <a:off x="756480" y="1986042"/>
            <a:ext cx="7756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DID YOU KNOW?</a:t>
            </a:r>
          </a:p>
        </p:txBody>
      </p:sp>
      <p:sp>
        <p:nvSpPr>
          <p:cNvPr id="3" name="TekstSylinder 2">
            <a:extLst>
              <a:ext uri="{FF2B5EF4-FFF2-40B4-BE49-F238E27FC236}">
                <a16:creationId xmlns:a16="http://schemas.microsoft.com/office/drawing/2014/main" id="{311F41D1-A7E8-D27B-B25F-7DA5CEF6FC6D}"/>
              </a:ext>
            </a:extLst>
          </p:cNvPr>
          <p:cNvSpPr txBox="1"/>
          <p:nvPr/>
        </p:nvSpPr>
        <p:spPr>
          <a:xfrm>
            <a:off x="756479" y="2488920"/>
            <a:ext cx="508119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58F30"/>
              </a:buClr>
              <a:buSzTx/>
              <a:buFont typeface="Wingdings" pitchFamily="2" charset="2"/>
              <a:buChar char="§"/>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That the penguin is the most social of all species on earth</a:t>
            </a:r>
          </a:p>
        </p:txBody>
      </p:sp>
      <p:sp>
        <p:nvSpPr>
          <p:cNvPr id="4" name="TekstSylinder 3">
            <a:extLst>
              <a:ext uri="{FF2B5EF4-FFF2-40B4-BE49-F238E27FC236}">
                <a16:creationId xmlns:a16="http://schemas.microsoft.com/office/drawing/2014/main" id="{FC698476-B997-8344-73D4-BD1C317973FA}"/>
              </a:ext>
            </a:extLst>
          </p:cNvPr>
          <p:cNvSpPr txBox="1"/>
          <p:nvPr/>
        </p:nvSpPr>
        <p:spPr>
          <a:xfrm>
            <a:off x="756478" y="2937404"/>
            <a:ext cx="50811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285750" marR="0" lvl="0" indent="-285750" algn="l" defTabSz="914400" rtl="0" eaLnBrk="1" fontAlgn="auto" latinLnBrk="0" hangingPunct="1">
              <a:lnSpc>
                <a:spcPct val="100000"/>
              </a:lnSpc>
              <a:spcBef>
                <a:spcPts val="0"/>
              </a:spcBef>
              <a:spcAft>
                <a:spcPts val="0"/>
              </a:spcAft>
              <a:buClr>
                <a:srgbClr val="C58F30"/>
              </a:buClr>
              <a:buSzTx/>
              <a:buFont typeface="Wingdings" pitchFamily="2" charset="2"/>
              <a:buChar char="§"/>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That they live in large groups (or communities) their whole lives</a:t>
            </a: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5" name="TekstSylinder 4">
            <a:extLst>
              <a:ext uri="{FF2B5EF4-FFF2-40B4-BE49-F238E27FC236}">
                <a16:creationId xmlns:a16="http://schemas.microsoft.com/office/drawing/2014/main" id="{62BBF8E3-FADA-6574-A7DD-C98ABD6F9292}"/>
              </a:ext>
            </a:extLst>
          </p:cNvPr>
          <p:cNvSpPr txBox="1"/>
          <p:nvPr/>
        </p:nvSpPr>
        <p:spPr>
          <a:xfrm>
            <a:off x="756478" y="3693721"/>
            <a:ext cx="50811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285750" marR="0" lvl="0" indent="-285750" algn="l" defTabSz="914400" rtl="0" eaLnBrk="1" fontAlgn="auto" latinLnBrk="0" hangingPunct="1">
              <a:lnSpc>
                <a:spcPct val="100000"/>
              </a:lnSpc>
              <a:spcBef>
                <a:spcPts val="0"/>
              </a:spcBef>
              <a:spcAft>
                <a:spcPts val="0"/>
              </a:spcAft>
              <a:buClr>
                <a:srgbClr val="C58F30"/>
              </a:buClr>
              <a:buSzTx/>
              <a:buFont typeface="Wingdings" pitchFamily="2" charset="2"/>
              <a:buChar char="§"/>
              <a:tabLst/>
              <a:defRPr/>
            </a:pPr>
            <a:r>
              <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That when they work (hunt) they work in groups from 5 – 20</a:t>
            </a:r>
          </a:p>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6" name="TekstSylinder 5">
            <a:extLst>
              <a:ext uri="{FF2B5EF4-FFF2-40B4-BE49-F238E27FC236}">
                <a16:creationId xmlns:a16="http://schemas.microsoft.com/office/drawing/2014/main" id="{B074CBB3-E6C3-370E-131E-F23AA6F66BB5}"/>
              </a:ext>
            </a:extLst>
          </p:cNvPr>
          <p:cNvSpPr txBox="1"/>
          <p:nvPr/>
        </p:nvSpPr>
        <p:spPr>
          <a:xfrm>
            <a:off x="756478" y="4411674"/>
            <a:ext cx="50811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58F30"/>
              </a:buClr>
              <a:buSzTx/>
              <a:buFontTx/>
              <a:buNone/>
              <a:tabLst/>
              <a:defRPr/>
            </a:pP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a:p>
            <a:pPr marL="285750" marR="0" lvl="0" indent="-285750" algn="l" defTabSz="914400" rtl="0" eaLnBrk="1" fontAlgn="auto" latinLnBrk="0" hangingPunct="1">
              <a:lnSpc>
                <a:spcPct val="100000"/>
              </a:lnSpc>
              <a:spcBef>
                <a:spcPts val="0"/>
              </a:spcBef>
              <a:spcAft>
                <a:spcPts val="0"/>
              </a:spcAft>
              <a:buClr>
                <a:srgbClr val="C58F3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rPr>
              <a:t>That is why we are proud to have the sophisticated penguin as the creative brand identity of the GNG Community</a:t>
            </a:r>
            <a:endParaRPr kumimoji="0" lang="en-GB" sz="1800" b="0" i="0" u="none" strike="noStrike" kern="1200" cap="none" spc="0" normalizeH="0" baseline="0" noProof="0" dirty="0">
              <a:ln>
                <a:noFill/>
              </a:ln>
              <a:solidFill>
                <a:prstClr val="white"/>
              </a:solidFill>
              <a:effectLst/>
              <a:uLnTx/>
              <a:uFillTx/>
              <a:latin typeface="Roboto Thin" pitchFamily="2" charset="0"/>
              <a:ea typeface="Roboto Thin" pitchFamily="2" charset="0"/>
              <a:cs typeface="+mn-cs"/>
            </a:endParaRPr>
          </a:p>
        </p:txBody>
      </p:sp>
      <p:sp>
        <p:nvSpPr>
          <p:cNvPr id="8" name="TekstSylinder 15">
            <a:extLst>
              <a:ext uri="{FF2B5EF4-FFF2-40B4-BE49-F238E27FC236}">
                <a16:creationId xmlns:a16="http://schemas.microsoft.com/office/drawing/2014/main" id="{1EF78EE5-E4C6-F482-988E-FF6100A5F358}"/>
              </a:ext>
            </a:extLst>
          </p:cNvPr>
          <p:cNvSpPr txBox="1">
            <a:spLocks noChangeArrowheads="1"/>
          </p:cNvSpPr>
          <p:nvPr/>
        </p:nvSpPr>
        <p:spPr bwMode="auto">
          <a:xfrm>
            <a:off x="732264" y="550422"/>
            <a:ext cx="1100745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t>OUR BRAND BUILDING NFT’S </a:t>
            </a:r>
            <a:br>
              <a:rPr kumimoji="0" lang="en-US" altLang="en-US" sz="4800" b="1" i="0" u="none" strike="noStrike" kern="1200" cap="none" spc="-150" normalizeH="0" baseline="0" noProof="0" dirty="0">
                <a:ln>
                  <a:noFill/>
                </a:ln>
                <a:gradFill>
                  <a:gsLst>
                    <a:gs pos="11000">
                      <a:srgbClr val="925A25"/>
                    </a:gs>
                    <a:gs pos="23000">
                      <a:srgbClr val="FBEF9B"/>
                    </a:gs>
                    <a:gs pos="34020">
                      <a:srgbClr val="E1AF58"/>
                    </a:gs>
                    <a:gs pos="45000">
                      <a:srgbClr val="E5BE6F"/>
                    </a:gs>
                    <a:gs pos="56000">
                      <a:srgbClr val="FBEF9B"/>
                    </a:gs>
                    <a:gs pos="68000">
                      <a:srgbClr val="FBEF9B"/>
                    </a:gs>
                    <a:gs pos="78000">
                      <a:srgbClr val="DEAF53"/>
                    </a:gs>
                    <a:gs pos="87000">
                      <a:srgbClr val="8F5A26"/>
                    </a:gs>
                    <a:gs pos="0">
                      <a:srgbClr val="C29145"/>
                    </a:gs>
                    <a:gs pos="100000">
                      <a:srgbClr val="BA8430"/>
                    </a:gs>
                  </a:gsLst>
                  <a:lin ang="2700000" scaled="0"/>
                </a:gradFill>
                <a:effectLst>
                  <a:glow rad="86647">
                    <a:srgbClr val="BA8430">
                      <a:alpha val="19589"/>
                    </a:srgbClr>
                  </a:glow>
                </a:effectLst>
                <a:uLnTx/>
                <a:uFillTx/>
                <a:latin typeface="Agency FB" panose="020B0503020202020204" pitchFamily="34" charset="0"/>
                <a:ea typeface="+mn-ea"/>
                <a:cs typeface="+mn-cs"/>
              </a:rPr>
            </a:br>
            <a:r>
              <a:rPr kumimoji="0" lang="en-GB" altLang="en-US" sz="2400" b="0" i="0" u="none" strike="noStrike" kern="1200" cap="none" spc="0" normalizeH="0" baseline="0" noProof="0" dirty="0">
                <a:ln>
                  <a:noFill/>
                </a:ln>
                <a:solidFill>
                  <a:prstClr val="white"/>
                </a:solidFill>
                <a:effectLst/>
                <a:uLnTx/>
                <a:uFillTx/>
                <a:latin typeface="Roboto Light" pitchFamily="2" charset="0"/>
                <a:ea typeface="Roboto Light" pitchFamily="2" charset="0"/>
                <a:cs typeface="+mn-cs"/>
              </a:rPr>
              <a:t>WHY THE SOPHISTICATED PENGUIN</a:t>
            </a:r>
          </a:p>
        </p:txBody>
      </p:sp>
      <p:pic>
        <p:nvPicPr>
          <p:cNvPr id="9" name="Picture 16">
            <a:extLst>
              <a:ext uri="{FF2B5EF4-FFF2-40B4-BE49-F238E27FC236}">
                <a16:creationId xmlns:a16="http://schemas.microsoft.com/office/drawing/2014/main" id="{25E57B4F-A116-4FAF-1272-2500BB382BF2}"/>
              </a:ext>
            </a:extLst>
          </p:cNvPr>
          <p:cNvPicPr>
            <a:picLocks noChangeAspect="1"/>
          </p:cNvPicPr>
          <p:nvPr/>
        </p:nvPicPr>
        <p:blipFill>
          <a:blip r:embed="rId4"/>
          <a:srcRect/>
          <a:stretch/>
        </p:blipFill>
        <p:spPr>
          <a:xfrm>
            <a:off x="4731366" y="2110001"/>
            <a:ext cx="7562800" cy="4149685"/>
          </a:xfrm>
          <a:prstGeom prst="rect">
            <a:avLst/>
          </a:prstGeom>
        </p:spPr>
      </p:pic>
    </p:spTree>
    <p:extLst>
      <p:ext uri="{BB962C8B-B14F-4D97-AF65-F5344CB8AC3E}">
        <p14:creationId xmlns:p14="http://schemas.microsoft.com/office/powerpoint/2010/main" val="126612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theme/theme1.xml><?xml version="1.0" encoding="utf-8"?>
<a:theme xmlns:a="http://schemas.openxmlformats.org/drawingml/2006/main" name="8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4712</TotalTime>
  <Words>5547</Words>
  <Application>Microsoft Macintosh PowerPoint</Application>
  <PresentationFormat>Widescreen</PresentationFormat>
  <Paragraphs>802</Paragraphs>
  <Slides>34</Slides>
  <Notes>34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Agency FB</vt:lpstr>
      <vt:lpstr>Arial</vt:lpstr>
      <vt:lpstr>Calibri</vt:lpstr>
      <vt:lpstr>Calibri Light</vt:lpstr>
      <vt:lpstr>Montserrat</vt:lpstr>
      <vt:lpstr>Roboto</vt:lpstr>
      <vt:lpstr>ROBOTO LIGHT</vt:lpstr>
      <vt:lpstr>ROBOTO LIGHT</vt:lpstr>
      <vt:lpstr>Roboto Medium</vt:lpstr>
      <vt:lpstr>Roboto Thin</vt:lpstr>
      <vt:lpstr>Wingdings</vt:lpstr>
      <vt:lpstr>8_Office-tema</vt:lpstr>
      <vt:lpstr>9_Office-tema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Tony Berntsen</dc:creator>
  <cp:lastModifiedBy>Iver Nergaard</cp:lastModifiedBy>
  <cp:revision>48</cp:revision>
  <dcterms:created xsi:type="dcterms:W3CDTF">2023-09-18T13:01:46Z</dcterms:created>
  <dcterms:modified xsi:type="dcterms:W3CDTF">2024-03-20T18:55:34Z</dcterms:modified>
</cp:coreProperties>
</file>